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257" r:id="rId3"/>
    <p:sldId id="297" r:id="rId4"/>
    <p:sldId id="261" r:id="rId5"/>
    <p:sldId id="263" r:id="rId6"/>
    <p:sldId id="264" r:id="rId7"/>
    <p:sldId id="267" r:id="rId8"/>
    <p:sldId id="268" r:id="rId9"/>
    <p:sldId id="269" r:id="rId10"/>
    <p:sldId id="262" r:id="rId11"/>
    <p:sldId id="298" r:id="rId12"/>
    <p:sldId id="299" r:id="rId13"/>
    <p:sldId id="270" r:id="rId14"/>
    <p:sldId id="272" r:id="rId15"/>
    <p:sldId id="273" r:id="rId16"/>
    <p:sldId id="289" r:id="rId17"/>
    <p:sldId id="258" r:id="rId18"/>
    <p:sldId id="259" r:id="rId19"/>
    <p:sldId id="274" r:id="rId20"/>
    <p:sldId id="285" r:id="rId21"/>
    <p:sldId id="286" r:id="rId22"/>
    <p:sldId id="288" r:id="rId23"/>
    <p:sldId id="290" r:id="rId24"/>
    <p:sldId id="291" r:id="rId25"/>
    <p:sldId id="292" r:id="rId26"/>
    <p:sldId id="294" r:id="rId27"/>
    <p:sldId id="293" r:id="rId28"/>
    <p:sldId id="295" r:id="rId29"/>
    <p:sldId id="296" r:id="rId30"/>
    <p:sldId id="287" r:id="rId31"/>
    <p:sldId id="300" r:id="rId32"/>
    <p:sldId id="301" r:id="rId33"/>
    <p:sldId id="266" r:id="rId34"/>
    <p:sldId id="275" r:id="rId35"/>
    <p:sldId id="276" r:id="rId36"/>
    <p:sldId id="302" r:id="rId37"/>
    <p:sldId id="277" r:id="rId38"/>
    <p:sldId id="303" r:id="rId39"/>
    <p:sldId id="305" r:id="rId40"/>
    <p:sldId id="30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9CBFF-A326-C244-958E-7ECDE9614BF7}"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841D2-7D08-B044-BE89-77E013DF7C30}" type="slidenum">
              <a:rPr lang="en-US" smtClean="0"/>
              <a:t>‹#›</a:t>
            </a:fld>
            <a:endParaRPr lang="en-US"/>
          </a:p>
        </p:txBody>
      </p:sp>
    </p:spTree>
    <p:extLst>
      <p:ext uri="{BB962C8B-B14F-4D97-AF65-F5344CB8AC3E}">
        <p14:creationId xmlns:p14="http://schemas.microsoft.com/office/powerpoint/2010/main" val="282916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841D2-7D08-B044-BE89-77E013DF7C30}" type="slidenum">
              <a:rPr lang="en-US" smtClean="0"/>
              <a:t>1</a:t>
            </a:fld>
            <a:endParaRPr lang="en-US"/>
          </a:p>
        </p:txBody>
      </p:sp>
    </p:spTree>
    <p:extLst>
      <p:ext uri="{BB962C8B-B14F-4D97-AF65-F5344CB8AC3E}">
        <p14:creationId xmlns:p14="http://schemas.microsoft.com/office/powerpoint/2010/main" val="387821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9/15/19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555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45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9/15/19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668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9/15/19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53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9/15/19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98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905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753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170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1250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9/15/19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502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9/15/19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390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9/15/19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912138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C4E00D-12AE-4555-B335-75A7479570B0}"/>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0A9578-7A01-CB48-AA34-B5A45D66A904}"/>
              </a:ext>
            </a:extLst>
          </p:cNvPr>
          <p:cNvSpPr>
            <a:spLocks noGrp="1"/>
          </p:cNvSpPr>
          <p:nvPr>
            <p:ph type="ctrTitle"/>
          </p:nvPr>
        </p:nvSpPr>
        <p:spPr>
          <a:xfrm>
            <a:off x="584200" y="1524001"/>
            <a:ext cx="3412067" cy="3478384"/>
          </a:xfrm>
        </p:spPr>
        <p:txBody>
          <a:bodyPr>
            <a:normAutofit/>
          </a:bodyPr>
          <a:lstStyle/>
          <a:p>
            <a:r>
              <a:rPr lang="en-US">
                <a:solidFill>
                  <a:srgbClr val="FFFFFF"/>
                </a:solidFill>
              </a:rPr>
              <a:t>Accelebrate Vagrant and Docker</a:t>
            </a:r>
          </a:p>
        </p:txBody>
      </p:sp>
      <p:sp>
        <p:nvSpPr>
          <p:cNvPr id="3" name="Subtitle 2">
            <a:extLst>
              <a:ext uri="{FF2B5EF4-FFF2-40B4-BE49-F238E27FC236}">
                <a16:creationId xmlns:a16="http://schemas.microsoft.com/office/drawing/2014/main" id="{5772D62A-C662-144B-80A0-BDF13A135C7A}"/>
              </a:ext>
            </a:extLst>
          </p:cNvPr>
          <p:cNvSpPr>
            <a:spLocks noGrp="1"/>
          </p:cNvSpPr>
          <p:nvPr>
            <p:ph type="subTitle" idx="1"/>
          </p:nvPr>
        </p:nvSpPr>
        <p:spPr>
          <a:xfrm>
            <a:off x="584200" y="5145513"/>
            <a:ext cx="3412067" cy="738820"/>
          </a:xfrm>
        </p:spPr>
        <p:txBody>
          <a:bodyPr>
            <a:normAutofit/>
          </a:bodyPr>
          <a:lstStyle/>
          <a:p>
            <a:endParaRPr lang="en-US">
              <a:solidFill>
                <a:srgbClr val="FFFFFF">
                  <a:alpha val="75000"/>
                </a:srgbClr>
              </a:solidFill>
            </a:endParaRPr>
          </a:p>
        </p:txBody>
      </p:sp>
    </p:spTree>
    <p:extLst>
      <p:ext uri="{BB962C8B-B14F-4D97-AF65-F5344CB8AC3E}">
        <p14:creationId xmlns:p14="http://schemas.microsoft.com/office/powerpoint/2010/main" val="1832374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Containerization (what we do with docker)</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94594" y="1450427"/>
            <a:ext cx="11516214" cy="5234151"/>
          </a:xfrm>
        </p:spPr>
        <p:txBody>
          <a:bodyPr>
            <a:normAutofit/>
          </a:bodyPr>
          <a:lstStyle/>
          <a:p>
            <a:r>
              <a:rPr lang="en-US" sz="2000" b="1" dirty="0"/>
              <a:t>Docker and the Containerization Layer</a:t>
            </a:r>
          </a:p>
          <a:p>
            <a:pPr lvl="1"/>
            <a:r>
              <a:rPr lang="en-US" sz="2800" dirty="0"/>
              <a:t>So for Docker containers (which we are all familiar with by now)- this virtualization happens at a </a:t>
            </a:r>
            <a:r>
              <a:rPr lang="en-US" sz="2800" i="1" dirty="0"/>
              <a:t>much</a:t>
            </a:r>
            <a:r>
              <a:rPr lang="en-US" sz="2800" dirty="0"/>
              <a:t> higher level. </a:t>
            </a:r>
          </a:p>
          <a:p>
            <a:pPr lvl="1"/>
            <a:r>
              <a:rPr lang="en-US" sz="2800" dirty="0"/>
              <a:t>Start at the </a:t>
            </a:r>
            <a:r>
              <a:rPr lang="en-US" sz="2800" b="1" dirty="0"/>
              <a:t>host operating system</a:t>
            </a:r>
            <a:r>
              <a:rPr lang="en-US" sz="2800" dirty="0"/>
              <a:t> level. One layer up from here we have an application layer (think of your apps- adobe, Microsoft word, excel or whatever). Let’s ADD an application to that and call it </a:t>
            </a:r>
            <a:r>
              <a:rPr lang="en-US" sz="2800" b="1" dirty="0"/>
              <a:t>docker</a:t>
            </a:r>
            <a:r>
              <a:rPr lang="en-US" sz="2800" dirty="0"/>
              <a:t>. </a:t>
            </a:r>
          </a:p>
          <a:p>
            <a:pPr lvl="1"/>
            <a:endParaRPr lang="en-US" sz="1800" dirty="0"/>
          </a:p>
        </p:txBody>
      </p:sp>
    </p:spTree>
    <p:extLst>
      <p:ext uri="{BB962C8B-B14F-4D97-AF65-F5344CB8AC3E}">
        <p14:creationId xmlns:p14="http://schemas.microsoft.com/office/powerpoint/2010/main" val="3373010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73E5-AFDA-7342-B546-E751F5F74A10}"/>
              </a:ext>
            </a:extLst>
          </p:cNvPr>
          <p:cNvSpPr>
            <a:spLocks noGrp="1"/>
          </p:cNvSpPr>
          <p:nvPr>
            <p:ph type="title"/>
          </p:nvPr>
        </p:nvSpPr>
        <p:spPr/>
        <p:txBody>
          <a:bodyPr/>
          <a:lstStyle/>
          <a:p>
            <a:r>
              <a:rPr lang="en-US" dirty="0"/>
              <a:t>Containerization</a:t>
            </a:r>
          </a:p>
        </p:txBody>
      </p:sp>
      <p:sp>
        <p:nvSpPr>
          <p:cNvPr id="3" name="Content Placeholder 2">
            <a:extLst>
              <a:ext uri="{FF2B5EF4-FFF2-40B4-BE49-F238E27FC236}">
                <a16:creationId xmlns:a16="http://schemas.microsoft.com/office/drawing/2014/main" id="{A533E5C2-8ADB-D849-8FD9-FF6579E81EC4}"/>
              </a:ext>
            </a:extLst>
          </p:cNvPr>
          <p:cNvSpPr>
            <a:spLocks noGrp="1"/>
          </p:cNvSpPr>
          <p:nvPr>
            <p:ph idx="1"/>
          </p:nvPr>
        </p:nvSpPr>
        <p:spPr>
          <a:xfrm>
            <a:off x="581192" y="2340863"/>
            <a:ext cx="11029615" cy="3814981"/>
          </a:xfrm>
        </p:spPr>
        <p:txBody>
          <a:bodyPr>
            <a:normAutofit fontScale="70000" lnSpcReduction="20000"/>
          </a:bodyPr>
          <a:lstStyle/>
          <a:p>
            <a:pPr lvl="1"/>
            <a:r>
              <a:rPr lang="en-US" sz="3600" dirty="0"/>
              <a:t>That application layer then (and this is a key difference) </a:t>
            </a:r>
            <a:r>
              <a:rPr lang="en-US" sz="3600" i="1" dirty="0"/>
              <a:t>shares resources FROM the host’s operating system </a:t>
            </a:r>
            <a:r>
              <a:rPr lang="en-US" sz="3600" dirty="0"/>
              <a:t>(which </a:t>
            </a:r>
            <a:r>
              <a:rPr lang="en-US" sz="3600" b="1" dirty="0"/>
              <a:t>Vagrant</a:t>
            </a:r>
            <a:r>
              <a:rPr lang="en-US" sz="3600" dirty="0"/>
              <a:t> and most </a:t>
            </a:r>
            <a:r>
              <a:rPr lang="en-US" sz="3600" b="1" dirty="0"/>
              <a:t>virtual machines</a:t>
            </a:r>
            <a:r>
              <a:rPr lang="en-US" sz="3600" dirty="0"/>
              <a:t> </a:t>
            </a:r>
            <a:r>
              <a:rPr lang="en-US" sz="3600" b="1" dirty="0"/>
              <a:t>DO NOT DO)</a:t>
            </a:r>
            <a:r>
              <a:rPr lang="en-US" sz="3600" dirty="0"/>
              <a:t>.  </a:t>
            </a:r>
          </a:p>
          <a:p>
            <a:pPr lvl="1"/>
            <a:r>
              <a:rPr lang="en-US" sz="3600" dirty="0"/>
              <a:t>This means that the binaries must line up with the host OS (because again- this one exists through the host Operating System). So as a consequence of this we can’t do things like run WINDOWS machines on a MAC through Docker.</a:t>
            </a:r>
          </a:p>
          <a:p>
            <a:pPr lvl="1"/>
            <a:r>
              <a:rPr lang="en-US" sz="3600" dirty="0"/>
              <a:t>SO- this means that for docker the machines that are created </a:t>
            </a:r>
            <a:r>
              <a:rPr lang="en-US" sz="3600" i="1" dirty="0"/>
              <a:t>share</a:t>
            </a:r>
            <a:r>
              <a:rPr lang="en-US" sz="3600" dirty="0"/>
              <a:t> things like libraries and kernel with the HOST making them</a:t>
            </a:r>
            <a:r>
              <a:rPr lang="en-US" sz="3600" b="1" dirty="0"/>
              <a:t> less isolated</a:t>
            </a:r>
            <a:r>
              <a:rPr lang="en-US" sz="3600" dirty="0"/>
              <a:t> than VMs.</a:t>
            </a:r>
          </a:p>
          <a:p>
            <a:pPr marL="0" indent="0">
              <a:buNone/>
            </a:pPr>
            <a:endParaRPr lang="en-US" dirty="0"/>
          </a:p>
        </p:txBody>
      </p:sp>
    </p:spTree>
    <p:extLst>
      <p:ext uri="{BB962C8B-B14F-4D97-AF65-F5344CB8AC3E}">
        <p14:creationId xmlns:p14="http://schemas.microsoft.com/office/powerpoint/2010/main" val="184773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DF90-9158-234F-B685-9B02F820B584}"/>
              </a:ext>
            </a:extLst>
          </p:cNvPr>
          <p:cNvSpPr>
            <a:spLocks noGrp="1"/>
          </p:cNvSpPr>
          <p:nvPr>
            <p:ph type="title"/>
          </p:nvPr>
        </p:nvSpPr>
        <p:spPr/>
        <p:txBody>
          <a:bodyPr/>
          <a:lstStyle/>
          <a:p>
            <a:r>
              <a:rPr lang="en-US" dirty="0"/>
              <a:t>Containerization</a:t>
            </a:r>
          </a:p>
        </p:txBody>
      </p:sp>
      <p:sp>
        <p:nvSpPr>
          <p:cNvPr id="3" name="Content Placeholder 2">
            <a:extLst>
              <a:ext uri="{FF2B5EF4-FFF2-40B4-BE49-F238E27FC236}">
                <a16:creationId xmlns:a16="http://schemas.microsoft.com/office/drawing/2014/main" id="{51D8F250-3BE4-D747-B586-34A8DEF7FE51}"/>
              </a:ext>
            </a:extLst>
          </p:cNvPr>
          <p:cNvSpPr>
            <a:spLocks noGrp="1"/>
          </p:cNvSpPr>
          <p:nvPr>
            <p:ph idx="1"/>
          </p:nvPr>
        </p:nvSpPr>
        <p:spPr/>
        <p:txBody>
          <a:bodyPr/>
          <a:lstStyle/>
          <a:p>
            <a:pPr lvl="1"/>
            <a:r>
              <a:rPr lang="en-US" sz="2800" dirty="0"/>
              <a:t>What’s the advantage to this? Well basically with </a:t>
            </a:r>
            <a:r>
              <a:rPr lang="en-US" sz="2800" i="1" dirty="0"/>
              <a:t>containerization </a:t>
            </a:r>
            <a:r>
              <a:rPr lang="en-US" sz="2800" dirty="0"/>
              <a:t>we trade </a:t>
            </a:r>
            <a:r>
              <a:rPr lang="en-US" sz="2800" b="1" dirty="0"/>
              <a:t>isolation</a:t>
            </a:r>
            <a:r>
              <a:rPr lang="en-US" sz="2800" dirty="0"/>
              <a:t> for quick and easy spin ups.</a:t>
            </a:r>
          </a:p>
          <a:p>
            <a:pPr lvl="1"/>
            <a:r>
              <a:rPr lang="en-US" sz="2800" dirty="0"/>
              <a:t>In the end though- because libraries and things like that are shared- we can’t have a totally separate OS. Because Mac is built on a Linux kernel (like Ubuntu and CentOS) mac can work with docker easily.</a:t>
            </a:r>
          </a:p>
          <a:p>
            <a:endParaRPr lang="en-US" dirty="0"/>
          </a:p>
        </p:txBody>
      </p:sp>
      <p:pic>
        <p:nvPicPr>
          <p:cNvPr id="4" name="Picture 3">
            <a:extLst>
              <a:ext uri="{FF2B5EF4-FFF2-40B4-BE49-F238E27FC236}">
                <a16:creationId xmlns:a16="http://schemas.microsoft.com/office/drawing/2014/main" id="{23506FE5-76A4-064D-9DA3-C664AB65A66D}"/>
              </a:ext>
            </a:extLst>
          </p:cNvPr>
          <p:cNvPicPr>
            <a:picLocks noChangeAspect="1"/>
          </p:cNvPicPr>
          <p:nvPr/>
        </p:nvPicPr>
        <p:blipFill>
          <a:blip r:embed="rId2"/>
          <a:stretch>
            <a:fillRect/>
          </a:stretch>
        </p:blipFill>
        <p:spPr>
          <a:xfrm>
            <a:off x="5802012" y="702156"/>
            <a:ext cx="3924300" cy="2070100"/>
          </a:xfrm>
          <a:prstGeom prst="rect">
            <a:avLst/>
          </a:prstGeom>
        </p:spPr>
      </p:pic>
    </p:spTree>
    <p:extLst>
      <p:ext uri="{BB962C8B-B14F-4D97-AF65-F5344CB8AC3E}">
        <p14:creationId xmlns:p14="http://schemas.microsoft.com/office/powerpoint/2010/main" val="2077388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34DB-2199-DB44-A336-B835FA2D8CF7}"/>
              </a:ext>
            </a:extLst>
          </p:cNvPr>
          <p:cNvSpPr>
            <a:spLocks noGrp="1"/>
          </p:cNvSpPr>
          <p:nvPr>
            <p:ph type="title"/>
          </p:nvPr>
        </p:nvSpPr>
        <p:spPr>
          <a:xfrm>
            <a:off x="581192" y="702156"/>
            <a:ext cx="11029616" cy="780655"/>
          </a:xfrm>
        </p:spPr>
        <p:txBody>
          <a:bodyPr/>
          <a:lstStyle/>
          <a:p>
            <a:r>
              <a:rPr lang="en-US" dirty="0"/>
              <a:t>Containerization</a:t>
            </a:r>
          </a:p>
        </p:txBody>
      </p:sp>
      <p:pic>
        <p:nvPicPr>
          <p:cNvPr id="4" name="Picture 3">
            <a:extLst>
              <a:ext uri="{FF2B5EF4-FFF2-40B4-BE49-F238E27FC236}">
                <a16:creationId xmlns:a16="http://schemas.microsoft.com/office/drawing/2014/main" id="{DEE05486-6EA6-024F-8EBC-622829979C28}"/>
              </a:ext>
            </a:extLst>
          </p:cNvPr>
          <p:cNvPicPr>
            <a:picLocks noChangeAspect="1"/>
          </p:cNvPicPr>
          <p:nvPr/>
        </p:nvPicPr>
        <p:blipFill>
          <a:blip r:embed="rId2"/>
          <a:stretch>
            <a:fillRect/>
          </a:stretch>
        </p:blipFill>
        <p:spPr>
          <a:xfrm>
            <a:off x="1872083" y="2554364"/>
            <a:ext cx="6104203" cy="3601480"/>
          </a:xfrm>
          <a:prstGeom prst="rect">
            <a:avLst/>
          </a:prstGeom>
        </p:spPr>
      </p:pic>
    </p:spTree>
    <p:extLst>
      <p:ext uri="{BB962C8B-B14F-4D97-AF65-F5344CB8AC3E}">
        <p14:creationId xmlns:p14="http://schemas.microsoft.com/office/powerpoint/2010/main" val="1702842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1F0E-D2DA-7049-A1C3-C727C30A5267}"/>
              </a:ext>
            </a:extLst>
          </p:cNvPr>
          <p:cNvSpPr>
            <a:spLocks noGrp="1"/>
          </p:cNvSpPr>
          <p:nvPr>
            <p:ph type="title"/>
          </p:nvPr>
        </p:nvSpPr>
        <p:spPr/>
        <p:txBody>
          <a:bodyPr>
            <a:normAutofit/>
          </a:bodyPr>
          <a:lstStyle/>
          <a:p>
            <a:r>
              <a:rPr lang="en-US" sz="3600" dirty="0"/>
              <a:t>Containerization Advantages</a:t>
            </a:r>
          </a:p>
        </p:txBody>
      </p:sp>
      <p:sp>
        <p:nvSpPr>
          <p:cNvPr id="3" name="Content Placeholder 2">
            <a:extLst>
              <a:ext uri="{FF2B5EF4-FFF2-40B4-BE49-F238E27FC236}">
                <a16:creationId xmlns:a16="http://schemas.microsoft.com/office/drawing/2014/main" id="{26025070-DC21-EF43-BDF2-6281A50A8A0F}"/>
              </a:ext>
            </a:extLst>
          </p:cNvPr>
          <p:cNvSpPr>
            <a:spLocks noGrp="1"/>
          </p:cNvSpPr>
          <p:nvPr>
            <p:ph idx="1"/>
          </p:nvPr>
        </p:nvSpPr>
        <p:spPr/>
        <p:txBody>
          <a:bodyPr/>
          <a:lstStyle/>
          <a:p>
            <a:r>
              <a:rPr lang="en-US" sz="2800" dirty="0"/>
              <a:t>Containers on the same OS kernel are lighter and smaller</a:t>
            </a:r>
          </a:p>
          <a:p>
            <a:r>
              <a:rPr lang="en-US" sz="2800" dirty="0"/>
              <a:t>Better resource utilization compared to VMs</a:t>
            </a:r>
          </a:p>
          <a:p>
            <a:r>
              <a:rPr lang="en-US" sz="2800" dirty="0"/>
              <a:t>They work on top of the host layer so they are light on resources used</a:t>
            </a:r>
          </a:p>
          <a:p>
            <a:r>
              <a:rPr lang="en-US" sz="2800" dirty="0"/>
              <a:t>Boot-up process is short and takes only a few seconds</a:t>
            </a:r>
          </a:p>
          <a:p>
            <a:endParaRPr lang="en-US" dirty="0"/>
          </a:p>
        </p:txBody>
      </p:sp>
      <p:pic>
        <p:nvPicPr>
          <p:cNvPr id="4" name="Picture 3">
            <a:extLst>
              <a:ext uri="{FF2B5EF4-FFF2-40B4-BE49-F238E27FC236}">
                <a16:creationId xmlns:a16="http://schemas.microsoft.com/office/drawing/2014/main" id="{4BA68D5E-CF24-6E4D-BD3C-5A44A7344185}"/>
              </a:ext>
            </a:extLst>
          </p:cNvPr>
          <p:cNvPicPr>
            <a:picLocks noChangeAspect="1"/>
          </p:cNvPicPr>
          <p:nvPr/>
        </p:nvPicPr>
        <p:blipFill>
          <a:blip r:embed="rId2"/>
          <a:stretch>
            <a:fillRect/>
          </a:stretch>
        </p:blipFill>
        <p:spPr>
          <a:xfrm>
            <a:off x="8343900" y="813946"/>
            <a:ext cx="3318476" cy="1818043"/>
          </a:xfrm>
          <a:prstGeom prst="rect">
            <a:avLst/>
          </a:prstGeom>
        </p:spPr>
      </p:pic>
    </p:spTree>
    <p:extLst>
      <p:ext uri="{BB962C8B-B14F-4D97-AF65-F5344CB8AC3E}">
        <p14:creationId xmlns:p14="http://schemas.microsoft.com/office/powerpoint/2010/main" val="179657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1F0E-D2DA-7049-A1C3-C727C30A5267}"/>
              </a:ext>
            </a:extLst>
          </p:cNvPr>
          <p:cNvSpPr>
            <a:spLocks noGrp="1"/>
          </p:cNvSpPr>
          <p:nvPr>
            <p:ph type="title"/>
          </p:nvPr>
        </p:nvSpPr>
        <p:spPr/>
        <p:txBody>
          <a:bodyPr/>
          <a:lstStyle/>
          <a:p>
            <a:r>
              <a:rPr lang="en-US" dirty="0"/>
              <a:t>Containerization </a:t>
            </a:r>
            <a:r>
              <a:rPr lang="en-US" dirty="0" err="1"/>
              <a:t>DisAdvantages</a:t>
            </a:r>
            <a:endParaRPr lang="en-US" dirty="0"/>
          </a:p>
        </p:txBody>
      </p:sp>
      <p:sp>
        <p:nvSpPr>
          <p:cNvPr id="3" name="Content Placeholder 2">
            <a:extLst>
              <a:ext uri="{FF2B5EF4-FFF2-40B4-BE49-F238E27FC236}">
                <a16:creationId xmlns:a16="http://schemas.microsoft.com/office/drawing/2014/main" id="{26025070-DC21-EF43-BDF2-6281A50A8A0F}"/>
              </a:ext>
            </a:extLst>
          </p:cNvPr>
          <p:cNvSpPr>
            <a:spLocks noGrp="1"/>
          </p:cNvSpPr>
          <p:nvPr>
            <p:ph idx="1"/>
          </p:nvPr>
        </p:nvSpPr>
        <p:spPr/>
        <p:txBody>
          <a:bodyPr>
            <a:noAutofit/>
          </a:bodyPr>
          <a:lstStyle/>
          <a:p>
            <a:r>
              <a:rPr lang="en-US" sz="2400" dirty="0"/>
              <a:t>Because you don’t have a separate OS you don’t have full access to the underlying operating system of the container OS</a:t>
            </a:r>
          </a:p>
          <a:p>
            <a:r>
              <a:rPr lang="en-US" sz="2400" dirty="0"/>
              <a:t>Containers are </a:t>
            </a:r>
            <a:r>
              <a:rPr lang="en-US" sz="2400" b="1" dirty="0"/>
              <a:t>not</a:t>
            </a:r>
            <a:r>
              <a:rPr lang="en-US" sz="2400" dirty="0"/>
              <a:t> fully isolated from the host- therefore it’s not recommended that you use them for a full development environment (they are dependent on some host libraries)</a:t>
            </a:r>
          </a:p>
          <a:p>
            <a:r>
              <a:rPr lang="en-US" sz="2400" dirty="0"/>
              <a:t>As a consequence of above you can run into difficulties guaranteeing the exact same behavior of containers on varying hosts</a:t>
            </a:r>
          </a:p>
          <a:p>
            <a:r>
              <a:rPr lang="en-US" sz="2400" dirty="0"/>
              <a:t>Not as stable as Virtual Machines</a:t>
            </a:r>
          </a:p>
          <a:p>
            <a:endParaRPr lang="en-US" sz="2400" dirty="0"/>
          </a:p>
        </p:txBody>
      </p:sp>
      <p:pic>
        <p:nvPicPr>
          <p:cNvPr id="5" name="Picture 4">
            <a:extLst>
              <a:ext uri="{FF2B5EF4-FFF2-40B4-BE49-F238E27FC236}">
                <a16:creationId xmlns:a16="http://schemas.microsoft.com/office/drawing/2014/main" id="{4DFE4D28-D98F-3C48-9CF0-F6AB05FA88B4}"/>
              </a:ext>
            </a:extLst>
          </p:cNvPr>
          <p:cNvPicPr>
            <a:picLocks noChangeAspect="1"/>
          </p:cNvPicPr>
          <p:nvPr/>
        </p:nvPicPr>
        <p:blipFill>
          <a:blip r:embed="rId2"/>
          <a:stretch>
            <a:fillRect/>
          </a:stretch>
        </p:blipFill>
        <p:spPr>
          <a:xfrm>
            <a:off x="6512011" y="4835291"/>
            <a:ext cx="2262364" cy="2015215"/>
          </a:xfrm>
          <a:prstGeom prst="rect">
            <a:avLst/>
          </a:prstGeom>
        </p:spPr>
      </p:pic>
    </p:spTree>
    <p:extLst>
      <p:ext uri="{BB962C8B-B14F-4D97-AF65-F5344CB8AC3E}">
        <p14:creationId xmlns:p14="http://schemas.microsoft.com/office/powerpoint/2010/main" val="2103438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7A71F-8E99-3348-BD92-9CF985F2D082}"/>
              </a:ext>
            </a:extLst>
          </p:cNvPr>
          <p:cNvSpPr>
            <a:spLocks noGrp="1"/>
          </p:cNvSpPr>
          <p:nvPr>
            <p:ph type="title"/>
          </p:nvPr>
        </p:nvSpPr>
        <p:spPr/>
        <p:txBody>
          <a:bodyPr>
            <a:normAutofit/>
          </a:bodyPr>
          <a:lstStyle/>
          <a:p>
            <a:pPr algn="ctr"/>
            <a:r>
              <a:rPr lang="en-US" sz="4000" dirty="0">
                <a:latin typeface="American Typewriter" panose="02090604020004020304" pitchFamily="18" charset="77"/>
              </a:rPr>
              <a:t>INTRO TO VAGRANT</a:t>
            </a:r>
          </a:p>
        </p:txBody>
      </p:sp>
      <p:pic>
        <p:nvPicPr>
          <p:cNvPr id="4" name="Picture 3">
            <a:extLst>
              <a:ext uri="{FF2B5EF4-FFF2-40B4-BE49-F238E27FC236}">
                <a16:creationId xmlns:a16="http://schemas.microsoft.com/office/drawing/2014/main" id="{4921E4F7-3340-B94C-8643-A193DDD3FDD4}"/>
              </a:ext>
            </a:extLst>
          </p:cNvPr>
          <p:cNvPicPr>
            <a:picLocks noChangeAspect="1"/>
          </p:cNvPicPr>
          <p:nvPr/>
        </p:nvPicPr>
        <p:blipFill>
          <a:blip r:embed="rId2"/>
          <a:stretch>
            <a:fillRect/>
          </a:stretch>
        </p:blipFill>
        <p:spPr>
          <a:xfrm>
            <a:off x="1123435" y="2523644"/>
            <a:ext cx="9525000" cy="3632200"/>
          </a:xfrm>
          <a:prstGeom prst="rect">
            <a:avLst/>
          </a:prstGeom>
        </p:spPr>
      </p:pic>
    </p:spTree>
    <p:extLst>
      <p:ext uri="{BB962C8B-B14F-4D97-AF65-F5344CB8AC3E}">
        <p14:creationId xmlns:p14="http://schemas.microsoft.com/office/powerpoint/2010/main" val="2009420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5DB2-6AE3-E440-BCCA-6D19106393AF}"/>
              </a:ext>
            </a:extLst>
          </p:cNvPr>
          <p:cNvSpPr>
            <a:spLocks noGrp="1"/>
          </p:cNvSpPr>
          <p:nvPr>
            <p:ph type="title"/>
          </p:nvPr>
        </p:nvSpPr>
        <p:spPr>
          <a:xfrm>
            <a:off x="581192" y="702156"/>
            <a:ext cx="11029616" cy="643168"/>
          </a:xfrm>
        </p:spPr>
        <p:txBody>
          <a:bodyPr>
            <a:normAutofit fontScale="90000"/>
          </a:bodyPr>
          <a:lstStyle/>
          <a:p>
            <a:r>
              <a:rPr lang="en-US" sz="4000" dirty="0"/>
              <a:t>Intro to Vagrant</a:t>
            </a:r>
          </a:p>
        </p:txBody>
      </p:sp>
      <p:sp>
        <p:nvSpPr>
          <p:cNvPr id="3" name="Content Placeholder 2">
            <a:extLst>
              <a:ext uri="{FF2B5EF4-FFF2-40B4-BE49-F238E27FC236}">
                <a16:creationId xmlns:a16="http://schemas.microsoft.com/office/drawing/2014/main" id="{EFD37A61-408B-ED40-8C97-96DEC2E805A6}"/>
              </a:ext>
            </a:extLst>
          </p:cNvPr>
          <p:cNvSpPr>
            <a:spLocks noGrp="1"/>
          </p:cNvSpPr>
          <p:nvPr>
            <p:ph idx="1"/>
          </p:nvPr>
        </p:nvSpPr>
        <p:spPr>
          <a:xfrm>
            <a:off x="581192" y="1345324"/>
            <a:ext cx="11029615" cy="4630026"/>
          </a:xfrm>
        </p:spPr>
        <p:txBody>
          <a:bodyPr/>
          <a:lstStyle/>
          <a:p>
            <a:r>
              <a:rPr lang="en-US" sz="2800" dirty="0"/>
              <a:t>So what is Vagrant?</a:t>
            </a:r>
          </a:p>
          <a:p>
            <a:pPr lvl="1"/>
            <a:r>
              <a:rPr lang="en-US" sz="2000" dirty="0"/>
              <a:t>Essentially it’s an environments manager intended to build and manage virtual environments. </a:t>
            </a:r>
          </a:p>
          <a:p>
            <a:pPr lvl="1"/>
            <a:r>
              <a:rPr lang="en-US" sz="2000" dirty="0"/>
              <a:t>The problem that Vagrant seeks to solve is the “It worked on </a:t>
            </a:r>
            <a:r>
              <a:rPr lang="en-US" sz="2000" i="1" dirty="0"/>
              <a:t>my</a:t>
            </a:r>
            <a:r>
              <a:rPr lang="en-US" sz="2000" dirty="0"/>
              <a:t> </a:t>
            </a:r>
            <a:r>
              <a:rPr lang="en-US" sz="2000" i="1" dirty="0"/>
              <a:t>machine!!” </a:t>
            </a:r>
            <a:r>
              <a:rPr lang="en-US" sz="2000" dirty="0"/>
              <a:t>issue that we’ve all run in to.</a:t>
            </a:r>
          </a:p>
          <a:p>
            <a:pPr lvl="1"/>
            <a:r>
              <a:rPr lang="en-US" sz="2000" dirty="0"/>
              <a:t>If we set up an environment on Vagrant the theory is that it can be reproduced at numerous levels</a:t>
            </a:r>
          </a:p>
          <a:p>
            <a:pPr lvl="1"/>
            <a:r>
              <a:rPr lang="en-US" sz="2000" dirty="0"/>
              <a:t>The idea behind Vagrant is that we use it as much more than a simple “virtual machine”. When properly used and managed we can use it as a reusable environment that perfectly mimics production for everyone busy developing.</a:t>
            </a:r>
          </a:p>
        </p:txBody>
      </p:sp>
      <p:pic>
        <p:nvPicPr>
          <p:cNvPr id="4" name="Picture 3">
            <a:extLst>
              <a:ext uri="{FF2B5EF4-FFF2-40B4-BE49-F238E27FC236}">
                <a16:creationId xmlns:a16="http://schemas.microsoft.com/office/drawing/2014/main" id="{C16E128E-2362-F445-9305-1C862FA5EE48}"/>
              </a:ext>
            </a:extLst>
          </p:cNvPr>
          <p:cNvPicPr>
            <a:picLocks noChangeAspect="1"/>
          </p:cNvPicPr>
          <p:nvPr/>
        </p:nvPicPr>
        <p:blipFill>
          <a:blip r:embed="rId2"/>
          <a:stretch>
            <a:fillRect/>
          </a:stretch>
        </p:blipFill>
        <p:spPr>
          <a:xfrm>
            <a:off x="9086219" y="702156"/>
            <a:ext cx="1459436" cy="1779373"/>
          </a:xfrm>
          <a:prstGeom prst="rect">
            <a:avLst/>
          </a:prstGeom>
        </p:spPr>
      </p:pic>
    </p:spTree>
    <p:extLst>
      <p:ext uri="{BB962C8B-B14F-4D97-AF65-F5344CB8AC3E}">
        <p14:creationId xmlns:p14="http://schemas.microsoft.com/office/powerpoint/2010/main" val="112895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Intro to vagrant (continued)</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dirty="0"/>
              <a:t>So the first thing to realize about Vagrant is that it is </a:t>
            </a:r>
            <a:r>
              <a:rPr lang="en-US" b="1" dirty="0"/>
              <a:t>not</a:t>
            </a:r>
            <a:r>
              <a:rPr lang="en-US" dirty="0"/>
              <a:t> actually a virtual machine….it is an abstraction layer that is designed to </a:t>
            </a:r>
            <a:r>
              <a:rPr lang="en-US" i="1" dirty="0"/>
              <a:t>manage</a:t>
            </a:r>
            <a:r>
              <a:rPr lang="en-US" dirty="0"/>
              <a:t> your virtual machines. </a:t>
            </a:r>
          </a:p>
          <a:p>
            <a:r>
              <a:rPr lang="en-US" dirty="0"/>
              <a:t>Vagrant merely </a:t>
            </a:r>
            <a:r>
              <a:rPr lang="en-US" i="1" dirty="0"/>
              <a:t>manages</a:t>
            </a:r>
            <a:r>
              <a:rPr lang="en-US" dirty="0"/>
              <a:t> the machine but the machine itself is defined by its </a:t>
            </a:r>
            <a:r>
              <a:rPr lang="en-US" b="1" dirty="0"/>
              <a:t>provider</a:t>
            </a:r>
            <a:r>
              <a:rPr lang="en-US" dirty="0"/>
              <a:t>. </a:t>
            </a:r>
          </a:p>
          <a:p>
            <a:r>
              <a:rPr lang="en-US" dirty="0"/>
              <a:t>These days we have numerous options for providers that allow us to create virtual machines:</a:t>
            </a:r>
          </a:p>
          <a:p>
            <a:pPr lvl="1"/>
            <a:r>
              <a:rPr lang="en-US" dirty="0"/>
              <a:t>AWS</a:t>
            </a:r>
          </a:p>
          <a:p>
            <a:pPr lvl="1"/>
            <a:r>
              <a:rPr lang="en-US" dirty="0"/>
              <a:t>VirtualBox</a:t>
            </a:r>
          </a:p>
          <a:p>
            <a:pPr lvl="1"/>
            <a:r>
              <a:rPr lang="en-US" dirty="0"/>
              <a:t>VMWare</a:t>
            </a:r>
          </a:p>
          <a:p>
            <a:pPr lvl="1"/>
            <a:r>
              <a:rPr lang="en-US" dirty="0"/>
              <a:t>Docker (though Docker enthusiasts will insist </a:t>
            </a:r>
            <a:r>
              <a:rPr lang="en-US" i="1" dirty="0"/>
              <a:t>it’s not a virtual machine!</a:t>
            </a:r>
            <a:r>
              <a:rPr lang="en-US" dirty="0"/>
              <a:t>)</a:t>
            </a:r>
          </a:p>
          <a:p>
            <a:pPr lvl="1"/>
            <a:r>
              <a:rPr lang="en-US" dirty="0" err="1"/>
              <a:t>Openstack</a:t>
            </a:r>
            <a:endParaRPr lang="en-US" dirty="0"/>
          </a:p>
          <a:p>
            <a:pPr lvl="1"/>
            <a:r>
              <a:rPr lang="en-US" dirty="0"/>
              <a:t>Packer</a:t>
            </a:r>
          </a:p>
          <a:p>
            <a:r>
              <a:rPr lang="en-US" dirty="0"/>
              <a:t>The idea behind Vagrant is that it allows us enough abstraction to manage these different </a:t>
            </a:r>
            <a:r>
              <a:rPr lang="en-US" dirty="0" err="1"/>
              <a:t>vms</a:t>
            </a:r>
            <a:r>
              <a:rPr lang="en-US" dirty="0"/>
              <a:t>. </a:t>
            </a:r>
          </a:p>
          <a:p>
            <a:r>
              <a:rPr lang="en-US" dirty="0"/>
              <a:t>We can provision these different VMs by managing them through Vagrant.</a:t>
            </a:r>
          </a:p>
          <a:p>
            <a:r>
              <a:rPr lang="en-US" dirty="0"/>
              <a:t>For this class we will be using </a:t>
            </a:r>
            <a:r>
              <a:rPr lang="en-US" b="1" dirty="0"/>
              <a:t>docker</a:t>
            </a:r>
            <a:r>
              <a:rPr lang="en-US" dirty="0"/>
              <a:t> as the </a:t>
            </a:r>
            <a:r>
              <a:rPr lang="en-US" b="1" dirty="0"/>
              <a:t>provider</a:t>
            </a:r>
            <a:r>
              <a:rPr lang="en-US" dirty="0"/>
              <a:t> for our Vagrant machine</a:t>
            </a:r>
          </a:p>
          <a:p>
            <a:endParaRPr lang="en-US" dirty="0"/>
          </a:p>
        </p:txBody>
      </p:sp>
    </p:spTree>
    <p:extLst>
      <p:ext uri="{BB962C8B-B14F-4D97-AF65-F5344CB8AC3E}">
        <p14:creationId xmlns:p14="http://schemas.microsoft.com/office/powerpoint/2010/main" val="3145234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b="1" dirty="0"/>
              <a:t>Vagrant</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800" dirty="0"/>
              <a:t>Our overall goal (the </a:t>
            </a:r>
            <a:r>
              <a:rPr lang="en-US" sz="2800" i="1" dirty="0"/>
              <a:t>niche</a:t>
            </a:r>
            <a:r>
              <a:rPr lang="en-US" sz="2800" dirty="0"/>
              <a:t> that Vagrant seeks to scratch) is to </a:t>
            </a:r>
            <a:r>
              <a:rPr lang="en-US" sz="2800" b="1" dirty="0"/>
              <a:t>create a local environment that (as closely as possible) mimics the production environment</a:t>
            </a:r>
          </a:p>
          <a:p>
            <a:r>
              <a:rPr lang="en-US" sz="2800" dirty="0"/>
              <a:t>With a development environment that perfectly matches our production server our developers could test their code on their local machines and get a realistic idea of how that code will act when it is pushed to production.</a:t>
            </a:r>
          </a:p>
        </p:txBody>
      </p:sp>
      <p:pic>
        <p:nvPicPr>
          <p:cNvPr id="5" name="Picture 4">
            <a:extLst>
              <a:ext uri="{FF2B5EF4-FFF2-40B4-BE49-F238E27FC236}">
                <a16:creationId xmlns:a16="http://schemas.microsoft.com/office/drawing/2014/main" id="{3D252025-CE0F-F940-B4A2-C8F37BFEAF74}"/>
              </a:ext>
            </a:extLst>
          </p:cNvPr>
          <p:cNvPicPr>
            <a:picLocks noChangeAspect="1"/>
          </p:cNvPicPr>
          <p:nvPr/>
        </p:nvPicPr>
        <p:blipFill>
          <a:blip r:embed="rId2"/>
          <a:stretch>
            <a:fillRect/>
          </a:stretch>
        </p:blipFill>
        <p:spPr>
          <a:xfrm>
            <a:off x="8363379" y="737399"/>
            <a:ext cx="2558019" cy="1680720"/>
          </a:xfrm>
          <a:prstGeom prst="rect">
            <a:avLst/>
          </a:prstGeom>
        </p:spPr>
      </p:pic>
    </p:spTree>
    <p:extLst>
      <p:ext uri="{BB962C8B-B14F-4D97-AF65-F5344CB8AC3E}">
        <p14:creationId xmlns:p14="http://schemas.microsoft.com/office/powerpoint/2010/main" val="817465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02551-B4EF-6343-978B-E976D729315F}"/>
              </a:ext>
            </a:extLst>
          </p:cNvPr>
          <p:cNvSpPr>
            <a:spLocks noGrp="1"/>
          </p:cNvSpPr>
          <p:nvPr>
            <p:ph type="title"/>
          </p:nvPr>
        </p:nvSpPr>
        <p:spPr>
          <a:xfrm>
            <a:off x="581193" y="702156"/>
            <a:ext cx="4076153" cy="2461458"/>
          </a:xfrm>
        </p:spPr>
        <p:txBody>
          <a:bodyPr anchor="ctr">
            <a:normAutofit/>
          </a:bodyPr>
          <a:lstStyle/>
          <a:p>
            <a:r>
              <a:rPr lang="en-US" sz="4400" dirty="0">
                <a:solidFill>
                  <a:schemeClr val="tx2"/>
                </a:solidFill>
              </a:rPr>
              <a:t>About the instructor</a:t>
            </a:r>
          </a:p>
        </p:txBody>
      </p:sp>
      <p:sp>
        <p:nvSpPr>
          <p:cNvPr id="27"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28" name="Content Placeholder 2">
            <a:extLst>
              <a:ext uri="{FF2B5EF4-FFF2-40B4-BE49-F238E27FC236}">
                <a16:creationId xmlns:a16="http://schemas.microsoft.com/office/drawing/2014/main" id="{1530F25C-9A58-3D40-9F38-063D3AA1A907}"/>
              </a:ext>
            </a:extLst>
          </p:cNvPr>
          <p:cNvSpPr>
            <a:spLocks noGrp="1"/>
          </p:cNvSpPr>
          <p:nvPr>
            <p:ph idx="1"/>
          </p:nvPr>
        </p:nvSpPr>
        <p:spPr>
          <a:xfrm>
            <a:off x="4776743" y="702156"/>
            <a:ext cx="6834065" cy="5156643"/>
          </a:xfrm>
        </p:spPr>
        <p:txBody>
          <a:bodyPr>
            <a:normAutofit lnSpcReduction="10000"/>
          </a:bodyPr>
          <a:lstStyle/>
          <a:p>
            <a:pPr marL="457200" lvl="0" indent="-228600">
              <a:spcBef>
                <a:spcPts val="0"/>
              </a:spcBef>
            </a:pPr>
            <a:r>
              <a:rPr lang="en-US" sz="2400" dirty="0"/>
              <a:t>Background: Six years military (two tours in Iraq) defusing mines followed by four years at </a:t>
            </a:r>
            <a:r>
              <a:rPr lang="en-US" sz="2400" dirty="0" err="1"/>
              <a:t>Amazon.com</a:t>
            </a:r>
            <a:r>
              <a:rPr lang="en-US" sz="2400" dirty="0"/>
              <a:t> in operations. </a:t>
            </a:r>
          </a:p>
          <a:p>
            <a:pPr marL="457200" lvl="0" indent="-228600">
              <a:spcBef>
                <a:spcPts val="0"/>
              </a:spcBef>
            </a:pPr>
            <a:r>
              <a:rPr lang="en-US" sz="2400" dirty="0"/>
              <a:t>Transitioned to the gaming world in 2009 as a coder.</a:t>
            </a:r>
          </a:p>
          <a:p>
            <a:pPr marL="457200" lvl="0" indent="-228600">
              <a:spcBef>
                <a:spcPts val="0"/>
              </a:spcBef>
            </a:pPr>
            <a:r>
              <a:rPr lang="en-US" sz="2400" dirty="0"/>
              <a:t>Been coding for ~ 10 years:</a:t>
            </a:r>
          </a:p>
          <a:p>
            <a:pPr marL="857250" lvl="1" indent="-228600">
              <a:spcBef>
                <a:spcPts val="0"/>
              </a:spcBef>
            </a:pPr>
            <a:r>
              <a:rPr lang="en-US" sz="2400" dirty="0"/>
              <a:t>LAMP stack initially</a:t>
            </a:r>
          </a:p>
          <a:p>
            <a:pPr marL="857250" lvl="1" indent="-228600">
              <a:spcBef>
                <a:spcPts val="0"/>
              </a:spcBef>
            </a:pPr>
            <a:r>
              <a:rPr lang="en-US" sz="2400" dirty="0"/>
              <a:t>Transitioned to Python, MongoDB, ELK and GOLANG</a:t>
            </a:r>
          </a:p>
          <a:p>
            <a:pPr marL="457200" indent="-228600">
              <a:spcBef>
                <a:spcPts val="0"/>
              </a:spcBef>
            </a:pPr>
            <a:r>
              <a:rPr lang="en-US" sz="2400"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sz="2400" dirty="0"/>
              <a:t>Introductions! </a:t>
            </a:r>
          </a:p>
          <a:p>
            <a:endParaRPr lang="en-US" dirty="0"/>
          </a:p>
        </p:txBody>
      </p:sp>
      <p:pic>
        <p:nvPicPr>
          <p:cNvPr id="9" name="Picture 8">
            <a:extLst>
              <a:ext uri="{FF2B5EF4-FFF2-40B4-BE49-F238E27FC236}">
                <a16:creationId xmlns:a16="http://schemas.microsoft.com/office/drawing/2014/main" id="{44DB6189-53DF-3C4C-882E-C5BB4A887F5F}"/>
              </a:ext>
            </a:extLst>
          </p:cNvPr>
          <p:cNvPicPr>
            <a:picLocks noChangeAspect="1"/>
          </p:cNvPicPr>
          <p:nvPr/>
        </p:nvPicPr>
        <p:blipFill>
          <a:blip r:embed="rId2"/>
          <a:stretch>
            <a:fillRect/>
          </a:stretch>
        </p:blipFill>
        <p:spPr>
          <a:xfrm>
            <a:off x="864372" y="3035905"/>
            <a:ext cx="3048000" cy="3048000"/>
          </a:xfrm>
          <a:prstGeom prst="rect">
            <a:avLst/>
          </a:prstGeom>
        </p:spPr>
      </p:pic>
    </p:spTree>
    <p:extLst>
      <p:ext uri="{BB962C8B-B14F-4D97-AF65-F5344CB8AC3E}">
        <p14:creationId xmlns:p14="http://schemas.microsoft.com/office/powerpoint/2010/main" val="2543355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F6BAC-7D21-0A4B-BFE5-2A1B22115C59}"/>
              </a:ext>
            </a:extLst>
          </p:cNvPr>
          <p:cNvSpPr>
            <a:spLocks noGrp="1"/>
          </p:cNvSpPr>
          <p:nvPr>
            <p:ph type="title"/>
          </p:nvPr>
        </p:nvSpPr>
        <p:spPr/>
        <p:txBody>
          <a:bodyPr/>
          <a:lstStyle/>
          <a:p>
            <a:r>
              <a:rPr lang="en-US" b="1" dirty="0"/>
              <a:t>Vagrant introduction</a:t>
            </a:r>
          </a:p>
        </p:txBody>
      </p:sp>
      <p:sp>
        <p:nvSpPr>
          <p:cNvPr id="3" name="Content Placeholder 2">
            <a:extLst>
              <a:ext uri="{FF2B5EF4-FFF2-40B4-BE49-F238E27FC236}">
                <a16:creationId xmlns:a16="http://schemas.microsoft.com/office/drawing/2014/main" id="{21328306-80BB-BE4B-A2AE-C34254564F54}"/>
              </a:ext>
            </a:extLst>
          </p:cNvPr>
          <p:cNvSpPr>
            <a:spLocks noGrp="1"/>
          </p:cNvSpPr>
          <p:nvPr>
            <p:ph idx="1"/>
          </p:nvPr>
        </p:nvSpPr>
        <p:spPr/>
        <p:txBody>
          <a:bodyPr>
            <a:normAutofit/>
          </a:bodyPr>
          <a:lstStyle/>
          <a:p>
            <a:r>
              <a:rPr lang="en-US" sz="2400" dirty="0"/>
              <a:t>The idea with Vagrant is that it provides a </a:t>
            </a:r>
            <a:r>
              <a:rPr lang="en-US" sz="2400" b="1" dirty="0"/>
              <a:t>centralized area</a:t>
            </a:r>
            <a:r>
              <a:rPr lang="en-US" sz="2400" dirty="0"/>
              <a:t> where both our IMAGES and our PROVISIONERS can interact…</a:t>
            </a:r>
          </a:p>
          <a:p>
            <a:r>
              <a:rPr lang="en-US" sz="2400" dirty="0"/>
              <a:t>SO- with the click of a button (in Vagrant) we can do the following:</a:t>
            </a:r>
          </a:p>
          <a:p>
            <a:pPr lvl="1"/>
            <a:r>
              <a:rPr lang="en-US" sz="2400" dirty="0"/>
              <a:t>Pull down an image from the internet that matches the production </a:t>
            </a:r>
            <a:r>
              <a:rPr lang="en-US" sz="2400" b="1" dirty="0"/>
              <a:t>host</a:t>
            </a:r>
            <a:r>
              <a:rPr lang="en-US" sz="2400" dirty="0"/>
              <a:t> machine and…</a:t>
            </a:r>
          </a:p>
          <a:p>
            <a:pPr lvl="1"/>
            <a:r>
              <a:rPr lang="en-US" sz="2400" b="1" dirty="0"/>
              <a:t>Provision</a:t>
            </a:r>
            <a:r>
              <a:rPr lang="en-US" sz="2400" dirty="0"/>
              <a:t> the new host by installing all of the programs that exist on the host machine (</a:t>
            </a:r>
            <a:r>
              <a:rPr lang="en-US" sz="2400" b="1" dirty="0"/>
              <a:t>yum update/yum install something, </a:t>
            </a:r>
            <a:r>
              <a:rPr lang="en-US" sz="2400" b="1" dirty="0" err="1"/>
              <a:t>etc</a:t>
            </a:r>
            <a:r>
              <a:rPr lang="en-US" sz="2400" dirty="0"/>
              <a:t>)</a:t>
            </a:r>
            <a:endParaRPr lang="en-US" sz="2400" b="1" dirty="0"/>
          </a:p>
          <a:p>
            <a:pPr lvl="1"/>
            <a:endParaRPr lang="en-US" sz="2400" dirty="0"/>
          </a:p>
        </p:txBody>
      </p:sp>
    </p:spTree>
    <p:extLst>
      <p:ext uri="{BB962C8B-B14F-4D97-AF65-F5344CB8AC3E}">
        <p14:creationId xmlns:p14="http://schemas.microsoft.com/office/powerpoint/2010/main" val="2127427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F236CBA-4598-4548-B8F1-C3F86CEB9A3F}"/>
              </a:ext>
            </a:extLst>
          </p:cNvPr>
          <p:cNvPicPr>
            <a:picLocks noGrp="1" noChangeAspect="1"/>
          </p:cNvPicPr>
          <p:nvPr>
            <p:ph idx="1"/>
          </p:nvPr>
        </p:nvPicPr>
        <p:blipFill>
          <a:blip r:embed="rId2"/>
          <a:stretch>
            <a:fillRect/>
          </a:stretch>
        </p:blipFill>
        <p:spPr>
          <a:xfrm>
            <a:off x="2667055" y="990856"/>
            <a:ext cx="6857889" cy="5206916"/>
          </a:xfrm>
          <a:prstGeom prst="rect">
            <a:avLst/>
          </a:prstGeom>
        </p:spPr>
      </p:pic>
    </p:spTree>
    <p:extLst>
      <p:ext uri="{BB962C8B-B14F-4D97-AF65-F5344CB8AC3E}">
        <p14:creationId xmlns:p14="http://schemas.microsoft.com/office/powerpoint/2010/main" val="2553052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1F666-7210-9943-8843-DE1515E2788F}"/>
              </a:ext>
            </a:extLst>
          </p:cNvPr>
          <p:cNvSpPr>
            <a:spLocks noGrp="1"/>
          </p:cNvSpPr>
          <p:nvPr>
            <p:ph type="title"/>
          </p:nvPr>
        </p:nvSpPr>
        <p:spPr/>
        <p:txBody>
          <a:bodyPr/>
          <a:lstStyle/>
          <a:p>
            <a:r>
              <a:rPr lang="en-US" dirty="0"/>
              <a:t>Vagrant intro</a:t>
            </a:r>
          </a:p>
        </p:txBody>
      </p:sp>
      <p:sp>
        <p:nvSpPr>
          <p:cNvPr id="3" name="Content Placeholder 2">
            <a:extLst>
              <a:ext uri="{FF2B5EF4-FFF2-40B4-BE49-F238E27FC236}">
                <a16:creationId xmlns:a16="http://schemas.microsoft.com/office/drawing/2014/main" id="{A3B18822-499F-4A4C-8FCD-4EF6DCF52F0C}"/>
              </a:ext>
            </a:extLst>
          </p:cNvPr>
          <p:cNvSpPr>
            <a:spLocks noGrp="1"/>
          </p:cNvSpPr>
          <p:nvPr>
            <p:ph idx="1"/>
          </p:nvPr>
        </p:nvSpPr>
        <p:spPr/>
        <p:txBody>
          <a:bodyPr>
            <a:normAutofit/>
          </a:bodyPr>
          <a:lstStyle/>
          <a:p>
            <a:r>
              <a:rPr lang="en-US" sz="2400" dirty="0"/>
              <a:t>Obviously providing Vagrant to your development team is an essential part of keeping your </a:t>
            </a:r>
            <a:r>
              <a:rPr lang="en-US" sz="2400" b="1" i="1" dirty="0"/>
              <a:t>infrastructure as code</a:t>
            </a:r>
            <a:r>
              <a:rPr lang="en-US" sz="2400" dirty="0"/>
              <a:t>. </a:t>
            </a:r>
          </a:p>
          <a:p>
            <a:r>
              <a:rPr lang="en-US" sz="2400" dirty="0"/>
              <a:t>The whole </a:t>
            </a:r>
            <a:r>
              <a:rPr lang="en-US" sz="2400" b="1" i="1" dirty="0"/>
              <a:t>Infrastructure-as-code</a:t>
            </a:r>
            <a:r>
              <a:rPr lang="en-US" sz="2400" dirty="0"/>
              <a:t> movement is, to quote Zoolander, “</a:t>
            </a:r>
            <a:r>
              <a:rPr lang="en-US" sz="2400" i="1" dirty="0"/>
              <a:t>So hot right now”</a:t>
            </a:r>
            <a:r>
              <a:rPr lang="en-US" sz="2400" dirty="0"/>
              <a:t>…the idea being that you can keep all of “instructions” to </a:t>
            </a:r>
            <a:r>
              <a:rPr lang="en-US" sz="2400" i="1" dirty="0"/>
              <a:t>create</a:t>
            </a:r>
            <a:r>
              <a:rPr lang="en-US" sz="2400" dirty="0"/>
              <a:t> and </a:t>
            </a:r>
            <a:r>
              <a:rPr lang="en-US" sz="2400" i="1" dirty="0"/>
              <a:t>provision</a:t>
            </a:r>
            <a:r>
              <a:rPr lang="en-US" sz="2400" dirty="0"/>
              <a:t> all necessary infrastructure </a:t>
            </a:r>
            <a:r>
              <a:rPr lang="en-US" sz="2400" b="1" dirty="0"/>
              <a:t>as code </a:t>
            </a:r>
            <a:r>
              <a:rPr lang="en-US" sz="2400" dirty="0"/>
              <a:t>and then maintain it the way we maintain any other piece of code.</a:t>
            </a:r>
          </a:p>
          <a:p>
            <a:r>
              <a:rPr lang="en-US" sz="2400" dirty="0"/>
              <a:t>So let’s talk a little more about the advantages of Infrastructure-as-code</a:t>
            </a:r>
          </a:p>
        </p:txBody>
      </p:sp>
      <p:pic>
        <p:nvPicPr>
          <p:cNvPr id="4" name="Picture 3">
            <a:extLst>
              <a:ext uri="{FF2B5EF4-FFF2-40B4-BE49-F238E27FC236}">
                <a16:creationId xmlns:a16="http://schemas.microsoft.com/office/drawing/2014/main" id="{DFF6B952-45D5-C14E-BE83-42814A728D23}"/>
              </a:ext>
            </a:extLst>
          </p:cNvPr>
          <p:cNvPicPr>
            <a:picLocks noChangeAspect="1"/>
          </p:cNvPicPr>
          <p:nvPr/>
        </p:nvPicPr>
        <p:blipFill>
          <a:blip r:embed="rId2"/>
          <a:stretch>
            <a:fillRect/>
          </a:stretch>
        </p:blipFill>
        <p:spPr>
          <a:xfrm>
            <a:off x="4756149" y="702156"/>
            <a:ext cx="1679045" cy="1893899"/>
          </a:xfrm>
          <a:prstGeom prst="rect">
            <a:avLst/>
          </a:prstGeom>
        </p:spPr>
      </p:pic>
    </p:spTree>
    <p:extLst>
      <p:ext uri="{BB962C8B-B14F-4D97-AF65-F5344CB8AC3E}">
        <p14:creationId xmlns:p14="http://schemas.microsoft.com/office/powerpoint/2010/main" val="400514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186D-5B66-7042-8832-06AF468084D0}"/>
              </a:ext>
            </a:extLst>
          </p:cNvPr>
          <p:cNvSpPr>
            <a:spLocks noGrp="1"/>
          </p:cNvSpPr>
          <p:nvPr>
            <p:ph type="title"/>
          </p:nvPr>
        </p:nvSpPr>
        <p:spPr/>
        <p:txBody>
          <a:bodyPr>
            <a:normAutofit/>
          </a:bodyPr>
          <a:lstStyle/>
          <a:p>
            <a:pPr algn="ctr"/>
            <a:r>
              <a:rPr lang="en-US" sz="4400" dirty="0">
                <a:latin typeface="American Typewriter" panose="02090604020004020304" pitchFamily="18" charset="77"/>
              </a:rPr>
              <a:t>INFRASTRUCTURE AS CODE</a:t>
            </a:r>
          </a:p>
        </p:txBody>
      </p:sp>
      <p:pic>
        <p:nvPicPr>
          <p:cNvPr id="5" name="Picture 4">
            <a:extLst>
              <a:ext uri="{FF2B5EF4-FFF2-40B4-BE49-F238E27FC236}">
                <a16:creationId xmlns:a16="http://schemas.microsoft.com/office/drawing/2014/main" id="{964DF03F-07AE-C34E-BB55-BDE4B82A3C69}"/>
              </a:ext>
            </a:extLst>
          </p:cNvPr>
          <p:cNvPicPr>
            <a:picLocks noChangeAspect="1"/>
          </p:cNvPicPr>
          <p:nvPr/>
        </p:nvPicPr>
        <p:blipFill>
          <a:blip r:embed="rId2"/>
          <a:stretch>
            <a:fillRect/>
          </a:stretch>
        </p:blipFill>
        <p:spPr>
          <a:xfrm>
            <a:off x="2835165" y="2466207"/>
            <a:ext cx="7349359" cy="3062233"/>
          </a:xfrm>
          <a:prstGeom prst="rect">
            <a:avLst/>
          </a:prstGeom>
        </p:spPr>
      </p:pic>
    </p:spTree>
    <p:extLst>
      <p:ext uri="{BB962C8B-B14F-4D97-AF65-F5344CB8AC3E}">
        <p14:creationId xmlns:p14="http://schemas.microsoft.com/office/powerpoint/2010/main" val="79006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F393-3D37-8244-B049-E97E707D3243}"/>
              </a:ext>
            </a:extLst>
          </p:cNvPr>
          <p:cNvSpPr>
            <a:spLocks noGrp="1"/>
          </p:cNvSpPr>
          <p:nvPr>
            <p:ph type="title"/>
          </p:nvPr>
        </p:nvSpPr>
        <p:spPr/>
        <p:txBody>
          <a:bodyPr/>
          <a:lstStyle/>
          <a:p>
            <a:r>
              <a:rPr lang="en-US" dirty="0"/>
              <a:t>Infrastructure as code</a:t>
            </a:r>
          </a:p>
        </p:txBody>
      </p:sp>
      <p:sp>
        <p:nvSpPr>
          <p:cNvPr id="3" name="Content Placeholder 2">
            <a:extLst>
              <a:ext uri="{FF2B5EF4-FFF2-40B4-BE49-F238E27FC236}">
                <a16:creationId xmlns:a16="http://schemas.microsoft.com/office/drawing/2014/main" id="{54DC5EE5-AAB3-7A4E-873B-6370909F4BB8}"/>
              </a:ext>
            </a:extLst>
          </p:cNvPr>
          <p:cNvSpPr>
            <a:spLocks noGrp="1"/>
          </p:cNvSpPr>
          <p:nvPr>
            <p:ph idx="1"/>
          </p:nvPr>
        </p:nvSpPr>
        <p:spPr>
          <a:xfrm>
            <a:off x="581192" y="1982518"/>
            <a:ext cx="11029615" cy="4517136"/>
          </a:xfrm>
        </p:spPr>
        <p:txBody>
          <a:bodyPr>
            <a:normAutofit/>
          </a:bodyPr>
          <a:lstStyle/>
          <a:p>
            <a:r>
              <a:rPr lang="en-US" sz="2400" dirty="0"/>
              <a:t>So here’s the idea- think about HOW MUCH TIME you spend trying to “fix” or “repair” production servers when a problem arises!</a:t>
            </a:r>
          </a:p>
          <a:p>
            <a:pPr lvl="1"/>
            <a:r>
              <a:rPr lang="en-US" sz="2200" dirty="0"/>
              <a:t>Maybe it’s an outdated update…or a kernel panic….or any other of a hundred different issues that can strike a server.</a:t>
            </a:r>
          </a:p>
          <a:p>
            <a:r>
              <a:rPr lang="en-US" sz="2400" dirty="0"/>
              <a:t>One of the primary </a:t>
            </a:r>
            <a:r>
              <a:rPr lang="en-US" sz="2400" b="1" dirty="0"/>
              <a:t>reasons</a:t>
            </a:r>
            <a:r>
              <a:rPr lang="en-US" sz="2400" dirty="0"/>
              <a:t> that we HAVE to even bother </a:t>
            </a:r>
            <a:r>
              <a:rPr lang="en-US" sz="2400" i="1" dirty="0"/>
              <a:t>fixing</a:t>
            </a:r>
            <a:r>
              <a:rPr lang="en-US" sz="2400" dirty="0"/>
              <a:t> servers is because, in the ”pre-cloud” based arena, we used to have to depend on a single, physical server to handle our code base.</a:t>
            </a:r>
          </a:p>
          <a:p>
            <a:r>
              <a:rPr lang="en-US" sz="2400" dirty="0"/>
              <a:t>Those physical servers could cost about $20k-$30k each…so keeping them in good working order was essential to having an awesome application!</a:t>
            </a:r>
          </a:p>
        </p:txBody>
      </p:sp>
      <p:pic>
        <p:nvPicPr>
          <p:cNvPr id="4" name="Picture 3">
            <a:extLst>
              <a:ext uri="{FF2B5EF4-FFF2-40B4-BE49-F238E27FC236}">
                <a16:creationId xmlns:a16="http://schemas.microsoft.com/office/drawing/2014/main" id="{38A9BCAF-3F4C-B348-B04E-043575595AD9}"/>
              </a:ext>
            </a:extLst>
          </p:cNvPr>
          <p:cNvPicPr>
            <a:picLocks noChangeAspect="1"/>
          </p:cNvPicPr>
          <p:nvPr/>
        </p:nvPicPr>
        <p:blipFill>
          <a:blip r:embed="rId2"/>
          <a:stretch>
            <a:fillRect/>
          </a:stretch>
        </p:blipFill>
        <p:spPr>
          <a:xfrm>
            <a:off x="8382687" y="682317"/>
            <a:ext cx="1241374" cy="1393618"/>
          </a:xfrm>
          <a:prstGeom prst="rect">
            <a:avLst/>
          </a:prstGeom>
        </p:spPr>
      </p:pic>
    </p:spTree>
    <p:extLst>
      <p:ext uri="{BB962C8B-B14F-4D97-AF65-F5344CB8AC3E}">
        <p14:creationId xmlns:p14="http://schemas.microsoft.com/office/powerpoint/2010/main" val="57040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66D6-4264-4E43-8AEB-B994C9D51574}"/>
              </a:ext>
            </a:extLst>
          </p:cNvPr>
          <p:cNvSpPr>
            <a:spLocks noGrp="1"/>
          </p:cNvSpPr>
          <p:nvPr>
            <p:ph type="title"/>
          </p:nvPr>
        </p:nvSpPr>
        <p:spPr>
          <a:xfrm>
            <a:off x="581191" y="333632"/>
            <a:ext cx="11029616" cy="1188720"/>
          </a:xfrm>
        </p:spPr>
        <p:txBody>
          <a:bodyPr/>
          <a:lstStyle/>
          <a:p>
            <a:r>
              <a:rPr lang="en-US" b="1" dirty="0"/>
              <a:t>Infrastructure as code</a:t>
            </a:r>
          </a:p>
        </p:txBody>
      </p:sp>
      <p:sp>
        <p:nvSpPr>
          <p:cNvPr id="3" name="Content Placeholder 2">
            <a:extLst>
              <a:ext uri="{FF2B5EF4-FFF2-40B4-BE49-F238E27FC236}">
                <a16:creationId xmlns:a16="http://schemas.microsoft.com/office/drawing/2014/main" id="{A0123723-B3C0-7D4F-B410-1C04D2DA051D}"/>
              </a:ext>
            </a:extLst>
          </p:cNvPr>
          <p:cNvSpPr>
            <a:spLocks noGrp="1"/>
          </p:cNvSpPr>
          <p:nvPr>
            <p:ph idx="1"/>
          </p:nvPr>
        </p:nvSpPr>
        <p:spPr>
          <a:xfrm>
            <a:off x="581192" y="1890876"/>
            <a:ext cx="11029615" cy="4633492"/>
          </a:xfrm>
        </p:spPr>
        <p:txBody>
          <a:bodyPr/>
          <a:lstStyle/>
          <a:p>
            <a:r>
              <a:rPr lang="en-US" sz="2200" dirty="0"/>
              <a:t>With the advent of cloud server providers like </a:t>
            </a:r>
            <a:r>
              <a:rPr lang="en-US" sz="2200" b="1" dirty="0"/>
              <a:t>azure</a:t>
            </a:r>
            <a:r>
              <a:rPr lang="en-US" sz="2200" dirty="0"/>
              <a:t>, </a:t>
            </a:r>
            <a:r>
              <a:rPr lang="en-US" sz="2200" b="1" dirty="0"/>
              <a:t>AWS, </a:t>
            </a:r>
            <a:r>
              <a:rPr lang="en-US" sz="2200" dirty="0"/>
              <a:t>and </a:t>
            </a:r>
            <a:r>
              <a:rPr lang="en-US" sz="2200" b="1" dirty="0"/>
              <a:t>Google cloud</a:t>
            </a:r>
            <a:r>
              <a:rPr lang="en-US" sz="2200" dirty="0"/>
              <a:t> we are now able to create virtual servers with the snap of our fingers (and destroy them just as easily!)</a:t>
            </a:r>
          </a:p>
          <a:p>
            <a:r>
              <a:rPr lang="en-US" sz="2200" dirty="0"/>
              <a:t>This means that if a server is malfunctioning it might be easier simply to put it out of (your) misery and re-provision it immediately with all of the same programs installed on it that it had before (like when a </a:t>
            </a:r>
            <a:r>
              <a:rPr lang="en-US" sz="2200" b="1" dirty="0" err="1"/>
              <a:t>Cylon</a:t>
            </a:r>
            <a:r>
              <a:rPr lang="en-US" sz="2200" dirty="0"/>
              <a:t> was </a:t>
            </a:r>
            <a:r>
              <a:rPr lang="en-US" sz="2200" dirty="0" err="1"/>
              <a:t>klled</a:t>
            </a:r>
            <a:r>
              <a:rPr lang="en-US" sz="2200" dirty="0"/>
              <a:t> in the new Battlestar Galactica)</a:t>
            </a:r>
          </a:p>
          <a:p>
            <a:r>
              <a:rPr lang="en-US" sz="2200" dirty="0"/>
              <a:t>But this </a:t>
            </a:r>
            <a:r>
              <a:rPr lang="en-US" sz="2200" b="1" dirty="0"/>
              <a:t>also</a:t>
            </a:r>
            <a:r>
              <a:rPr lang="en-US" sz="2200" dirty="0"/>
              <a:t> means that we need to have a blueprint of exactly WHAT that server looked like back before you brought it to life! (</a:t>
            </a:r>
            <a:r>
              <a:rPr lang="en-US" sz="2200" dirty="0" err="1"/>
              <a:t>i.e</a:t>
            </a:r>
            <a:r>
              <a:rPr lang="en-US" sz="2200" dirty="0"/>
              <a:t>: what programs were on it? Which versions of those programs were running? How many CPUs, </a:t>
            </a:r>
            <a:r>
              <a:rPr lang="en-US" sz="2200" dirty="0" err="1"/>
              <a:t>etc</a:t>
            </a:r>
            <a:r>
              <a:rPr lang="en-US" sz="2200" dirty="0"/>
              <a:t>)</a:t>
            </a:r>
          </a:p>
          <a:p>
            <a:r>
              <a:rPr lang="en-US" sz="2200" dirty="0"/>
              <a:t>And this is where </a:t>
            </a:r>
            <a:r>
              <a:rPr lang="en-US" sz="2200" b="1" dirty="0"/>
              <a:t>infrastructure-as-code</a:t>
            </a:r>
            <a:r>
              <a:rPr lang="en-US" sz="2200" dirty="0"/>
              <a:t> becomes the best method for maintaining everything.</a:t>
            </a:r>
          </a:p>
          <a:p>
            <a:pPr marL="0" indent="0">
              <a:buNone/>
            </a:pPr>
            <a:endParaRPr lang="en-US" dirty="0"/>
          </a:p>
        </p:txBody>
      </p:sp>
      <p:pic>
        <p:nvPicPr>
          <p:cNvPr id="5" name="Picture 4">
            <a:extLst>
              <a:ext uri="{FF2B5EF4-FFF2-40B4-BE49-F238E27FC236}">
                <a16:creationId xmlns:a16="http://schemas.microsoft.com/office/drawing/2014/main" id="{503F8743-C9DF-CC49-A797-223D0C6C0D4F}"/>
              </a:ext>
            </a:extLst>
          </p:cNvPr>
          <p:cNvPicPr>
            <a:picLocks noChangeAspect="1"/>
          </p:cNvPicPr>
          <p:nvPr/>
        </p:nvPicPr>
        <p:blipFill>
          <a:blip r:embed="rId2"/>
          <a:stretch>
            <a:fillRect/>
          </a:stretch>
        </p:blipFill>
        <p:spPr>
          <a:xfrm>
            <a:off x="8676504" y="541595"/>
            <a:ext cx="2438460" cy="1349281"/>
          </a:xfrm>
          <a:prstGeom prst="rect">
            <a:avLst/>
          </a:prstGeom>
        </p:spPr>
      </p:pic>
    </p:spTree>
    <p:extLst>
      <p:ext uri="{BB962C8B-B14F-4D97-AF65-F5344CB8AC3E}">
        <p14:creationId xmlns:p14="http://schemas.microsoft.com/office/powerpoint/2010/main" val="3440159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78FE-BA9A-AA41-BD0D-72605303ED9C}"/>
              </a:ext>
            </a:extLst>
          </p:cNvPr>
          <p:cNvSpPr>
            <a:spLocks noGrp="1"/>
          </p:cNvSpPr>
          <p:nvPr>
            <p:ph type="title"/>
          </p:nvPr>
        </p:nvSpPr>
        <p:spPr/>
        <p:txBody>
          <a:bodyPr/>
          <a:lstStyle/>
          <a:p>
            <a:r>
              <a:rPr lang="en-US" dirty="0"/>
              <a:t>Infrastructure of code</a:t>
            </a:r>
          </a:p>
        </p:txBody>
      </p:sp>
      <p:sp>
        <p:nvSpPr>
          <p:cNvPr id="3" name="Content Placeholder 2">
            <a:extLst>
              <a:ext uri="{FF2B5EF4-FFF2-40B4-BE49-F238E27FC236}">
                <a16:creationId xmlns:a16="http://schemas.microsoft.com/office/drawing/2014/main" id="{68445313-43FE-7648-899A-9CA4217B0718}"/>
              </a:ext>
            </a:extLst>
          </p:cNvPr>
          <p:cNvSpPr>
            <a:spLocks noGrp="1"/>
          </p:cNvSpPr>
          <p:nvPr>
            <p:ph idx="1"/>
          </p:nvPr>
        </p:nvSpPr>
        <p:spPr>
          <a:xfrm>
            <a:off x="581192" y="2340864"/>
            <a:ext cx="11380149" cy="4294714"/>
          </a:xfrm>
        </p:spPr>
        <p:txBody>
          <a:bodyPr>
            <a:normAutofit/>
          </a:bodyPr>
          <a:lstStyle/>
          <a:p>
            <a:r>
              <a:rPr lang="en-US" sz="2000" dirty="0"/>
              <a:t>So imagine that you are suffering from some sort of catastrophic failure:</a:t>
            </a:r>
          </a:p>
          <a:p>
            <a:pPr lvl="1"/>
            <a:r>
              <a:rPr lang="en-US" sz="2000" dirty="0"/>
              <a:t>A hacker has gotten into your system maybe</a:t>
            </a:r>
          </a:p>
          <a:p>
            <a:pPr lvl="1"/>
            <a:r>
              <a:rPr lang="en-US" sz="2000" dirty="0"/>
              <a:t>Or you have a corrupted disk</a:t>
            </a:r>
          </a:p>
          <a:p>
            <a:pPr lvl="1"/>
            <a:r>
              <a:rPr lang="en-US" sz="2000" dirty="0"/>
              <a:t>Or Joey the new office intern accidentally put magnets ALL OVER YOUR PRODUCTION SERVER</a:t>
            </a:r>
          </a:p>
          <a:p>
            <a:r>
              <a:rPr lang="en-US" sz="2000" dirty="0"/>
              <a:t>Well- assuming that you’ve kept all of your infrastructure as code- all you would need to do is flip a switch to destroy </a:t>
            </a:r>
            <a:r>
              <a:rPr lang="en-US" sz="2000" b="1" dirty="0"/>
              <a:t>all the servers</a:t>
            </a:r>
            <a:r>
              <a:rPr lang="en-US" sz="2000" dirty="0"/>
              <a:t> that used to exist in your production environment….then flip another one to rebuild all the servers in your production environment and </a:t>
            </a:r>
            <a:r>
              <a:rPr lang="en-US" sz="2000" i="1" dirty="0"/>
              <a:t>voila! </a:t>
            </a:r>
            <a:endParaRPr lang="en-US" sz="2000" dirty="0"/>
          </a:p>
          <a:p>
            <a:r>
              <a:rPr lang="en-US" sz="2000" dirty="0"/>
              <a:t>Your infrastructure is </a:t>
            </a:r>
            <a:r>
              <a:rPr lang="en-US" sz="2000" b="1" dirty="0"/>
              <a:t>that much safer</a:t>
            </a:r>
            <a:r>
              <a:rPr lang="en-US" sz="2000" dirty="0"/>
              <a:t> and more robust. </a:t>
            </a:r>
          </a:p>
          <a:p>
            <a:r>
              <a:rPr lang="en-US" sz="2000" i="1" dirty="0"/>
              <a:t>ALSO-</a:t>
            </a:r>
            <a:r>
              <a:rPr lang="en-US" sz="2000" dirty="0"/>
              <a:t> because you can simply rebuild everything…no more spending HOURS AND HOURS searching for server faults….if it starts to show signs of problems just wipe it out and start over!</a:t>
            </a:r>
            <a:r>
              <a:rPr lang="en-US" sz="2000" i="1" dirty="0"/>
              <a:t> </a:t>
            </a:r>
            <a:endParaRPr lang="en-US" sz="2000" dirty="0"/>
          </a:p>
        </p:txBody>
      </p:sp>
      <p:pic>
        <p:nvPicPr>
          <p:cNvPr id="4" name="Picture 3">
            <a:extLst>
              <a:ext uri="{FF2B5EF4-FFF2-40B4-BE49-F238E27FC236}">
                <a16:creationId xmlns:a16="http://schemas.microsoft.com/office/drawing/2014/main" id="{32290895-8668-B146-BC1E-D83D58E2A5FF}"/>
              </a:ext>
            </a:extLst>
          </p:cNvPr>
          <p:cNvPicPr>
            <a:picLocks noChangeAspect="1"/>
          </p:cNvPicPr>
          <p:nvPr/>
        </p:nvPicPr>
        <p:blipFill>
          <a:blip r:embed="rId2"/>
          <a:stretch>
            <a:fillRect/>
          </a:stretch>
        </p:blipFill>
        <p:spPr>
          <a:xfrm>
            <a:off x="7973462" y="702156"/>
            <a:ext cx="3637346" cy="1870967"/>
          </a:xfrm>
          <a:prstGeom prst="rect">
            <a:avLst/>
          </a:prstGeom>
        </p:spPr>
      </p:pic>
    </p:spTree>
    <p:extLst>
      <p:ext uri="{BB962C8B-B14F-4D97-AF65-F5344CB8AC3E}">
        <p14:creationId xmlns:p14="http://schemas.microsoft.com/office/powerpoint/2010/main" val="2293155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D39A-1D1D-584E-B69B-58F59F22919A}"/>
              </a:ext>
            </a:extLst>
          </p:cNvPr>
          <p:cNvSpPr>
            <a:spLocks noGrp="1"/>
          </p:cNvSpPr>
          <p:nvPr>
            <p:ph type="title"/>
          </p:nvPr>
        </p:nvSpPr>
        <p:spPr>
          <a:xfrm>
            <a:off x="581192" y="702156"/>
            <a:ext cx="11029616" cy="718871"/>
          </a:xfrm>
        </p:spPr>
        <p:txBody>
          <a:bodyPr/>
          <a:lstStyle/>
          <a:p>
            <a:r>
              <a:rPr lang="en-US" dirty="0"/>
              <a:t>Infrastructure as code</a:t>
            </a:r>
          </a:p>
        </p:txBody>
      </p:sp>
      <p:sp>
        <p:nvSpPr>
          <p:cNvPr id="3" name="Content Placeholder 2">
            <a:extLst>
              <a:ext uri="{FF2B5EF4-FFF2-40B4-BE49-F238E27FC236}">
                <a16:creationId xmlns:a16="http://schemas.microsoft.com/office/drawing/2014/main" id="{6199C50E-346B-4740-A5FB-91D89408D873}"/>
              </a:ext>
            </a:extLst>
          </p:cNvPr>
          <p:cNvSpPr>
            <a:spLocks noGrp="1"/>
          </p:cNvSpPr>
          <p:nvPr>
            <p:ph idx="1"/>
          </p:nvPr>
        </p:nvSpPr>
        <p:spPr>
          <a:xfrm>
            <a:off x="581192" y="1421027"/>
            <a:ext cx="11029615" cy="4554323"/>
          </a:xfrm>
        </p:spPr>
        <p:txBody>
          <a:bodyPr>
            <a:normAutofit/>
          </a:bodyPr>
          <a:lstStyle/>
          <a:p>
            <a:r>
              <a:rPr lang="en-US" sz="2400" dirty="0"/>
              <a:t>So as a side-effect of having all these provisioners and code to create and deploy our brand spanking shiny new server we can </a:t>
            </a:r>
            <a:r>
              <a:rPr lang="en-US" sz="2400" b="1" dirty="0"/>
              <a:t>also use that same provisioning code to create local versions of that server that are a carbon copy of what is deployed on production!</a:t>
            </a:r>
            <a:endParaRPr lang="en-US" sz="2400" dirty="0"/>
          </a:p>
          <a:p>
            <a:r>
              <a:rPr lang="en-US" sz="2400" dirty="0"/>
              <a:t>So think about this for a second: if you have the entire “DNA” of your production service mapped out on a provisioner- from the </a:t>
            </a:r>
            <a:r>
              <a:rPr lang="en-US" sz="2400" b="1" dirty="0"/>
              <a:t>host OS</a:t>
            </a:r>
            <a:r>
              <a:rPr lang="en-US" sz="2400" dirty="0"/>
              <a:t> through all of the programs installed on the system- you could use that </a:t>
            </a:r>
            <a:r>
              <a:rPr lang="en-US" sz="2400" i="1" dirty="0"/>
              <a:t>exact same code</a:t>
            </a:r>
            <a:r>
              <a:rPr lang="en-US" sz="2400" dirty="0"/>
              <a:t> to create, on a local machine, a </a:t>
            </a:r>
            <a:r>
              <a:rPr lang="en-US" sz="2400" b="1" dirty="0"/>
              <a:t>virtual copy</a:t>
            </a:r>
            <a:r>
              <a:rPr lang="en-US" sz="2400" dirty="0"/>
              <a:t> of your production server…thereby allowing you to develop your applications in an environment that you can be confident is </a:t>
            </a:r>
            <a:r>
              <a:rPr lang="en-US" sz="2400" i="1" dirty="0"/>
              <a:t>exactly the same</a:t>
            </a:r>
            <a:r>
              <a:rPr lang="en-US" sz="2400" dirty="0"/>
              <a:t> as your production environment!</a:t>
            </a:r>
          </a:p>
          <a:p>
            <a:endParaRPr lang="en-US" sz="2000" dirty="0"/>
          </a:p>
        </p:txBody>
      </p:sp>
      <p:pic>
        <p:nvPicPr>
          <p:cNvPr id="5" name="Picture 4">
            <a:extLst>
              <a:ext uri="{FF2B5EF4-FFF2-40B4-BE49-F238E27FC236}">
                <a16:creationId xmlns:a16="http://schemas.microsoft.com/office/drawing/2014/main" id="{90730DB7-847F-824F-979D-B380AEB56D94}"/>
              </a:ext>
            </a:extLst>
          </p:cNvPr>
          <p:cNvPicPr>
            <a:picLocks noChangeAspect="1"/>
          </p:cNvPicPr>
          <p:nvPr/>
        </p:nvPicPr>
        <p:blipFill>
          <a:blip r:embed="rId2"/>
          <a:stretch>
            <a:fillRect/>
          </a:stretch>
        </p:blipFill>
        <p:spPr>
          <a:xfrm>
            <a:off x="6198390" y="5110377"/>
            <a:ext cx="2171082" cy="1729946"/>
          </a:xfrm>
          <a:prstGeom prst="rect">
            <a:avLst/>
          </a:prstGeom>
        </p:spPr>
      </p:pic>
    </p:spTree>
    <p:extLst>
      <p:ext uri="{BB962C8B-B14F-4D97-AF65-F5344CB8AC3E}">
        <p14:creationId xmlns:p14="http://schemas.microsoft.com/office/powerpoint/2010/main" val="1715147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5E62-466B-8C4E-9674-69871E99082D}"/>
              </a:ext>
            </a:extLst>
          </p:cNvPr>
          <p:cNvSpPr>
            <a:spLocks noGrp="1"/>
          </p:cNvSpPr>
          <p:nvPr>
            <p:ph type="title"/>
          </p:nvPr>
        </p:nvSpPr>
        <p:spPr>
          <a:xfrm>
            <a:off x="581192" y="702156"/>
            <a:ext cx="11029616" cy="595303"/>
          </a:xfrm>
        </p:spPr>
        <p:txBody>
          <a:bodyPr/>
          <a:lstStyle/>
          <a:p>
            <a:r>
              <a:rPr lang="en-US" dirty="0"/>
              <a:t>SO HOW DOES VAGRANT FIT IN TO ALL OF THIS?</a:t>
            </a:r>
          </a:p>
        </p:txBody>
      </p:sp>
      <p:sp>
        <p:nvSpPr>
          <p:cNvPr id="3" name="Content Placeholder 2">
            <a:extLst>
              <a:ext uri="{FF2B5EF4-FFF2-40B4-BE49-F238E27FC236}">
                <a16:creationId xmlns:a16="http://schemas.microsoft.com/office/drawing/2014/main" id="{7F6874A5-02C5-3548-9929-7B405ADD4628}"/>
              </a:ext>
            </a:extLst>
          </p:cNvPr>
          <p:cNvSpPr>
            <a:spLocks noGrp="1"/>
          </p:cNvSpPr>
          <p:nvPr>
            <p:ph idx="1"/>
          </p:nvPr>
        </p:nvSpPr>
        <p:spPr>
          <a:xfrm>
            <a:off x="581193" y="1126095"/>
            <a:ext cx="11029615" cy="4455469"/>
          </a:xfrm>
        </p:spPr>
        <p:txBody>
          <a:bodyPr>
            <a:normAutofit/>
          </a:bodyPr>
          <a:lstStyle/>
          <a:p>
            <a:r>
              <a:rPr lang="en-US" sz="2200" dirty="0"/>
              <a:t>So </a:t>
            </a:r>
            <a:r>
              <a:rPr lang="en-US" sz="2200" b="1" dirty="0"/>
              <a:t>Vagrant</a:t>
            </a:r>
            <a:r>
              <a:rPr lang="en-US" sz="2200" dirty="0"/>
              <a:t> is the tool by which you manage the perfect replica of your production machine </a:t>
            </a:r>
            <a:r>
              <a:rPr lang="en-US" sz="2200" b="1" dirty="0"/>
              <a:t>locally</a:t>
            </a:r>
            <a:r>
              <a:rPr lang="en-US" sz="2200" dirty="0"/>
              <a:t>.</a:t>
            </a:r>
          </a:p>
          <a:p>
            <a:r>
              <a:rPr lang="en-US" sz="2200" dirty="0"/>
              <a:t>If I am a developer and I’ve created a ton of code for my, let’s say, “BAD MOVIE application”…the first thing I want to know is how it will work on </a:t>
            </a:r>
            <a:r>
              <a:rPr lang="en-US" sz="2200" b="1" dirty="0"/>
              <a:t>production.</a:t>
            </a:r>
          </a:p>
          <a:p>
            <a:r>
              <a:rPr lang="en-US" sz="2200" b="1" dirty="0"/>
              <a:t>VAGRANT</a:t>
            </a:r>
            <a:r>
              <a:rPr lang="en-US" sz="2200" dirty="0"/>
              <a:t> allows me to: </a:t>
            </a:r>
          </a:p>
          <a:p>
            <a:pPr lvl="1"/>
            <a:r>
              <a:rPr lang="en-US" sz="2200" dirty="0"/>
              <a:t>Pull an image of the production server </a:t>
            </a:r>
            <a:r>
              <a:rPr lang="en-US" sz="2200" b="1" dirty="0"/>
              <a:t>locally</a:t>
            </a:r>
            <a:r>
              <a:rPr lang="en-US" sz="2200" dirty="0"/>
              <a:t> </a:t>
            </a:r>
          </a:p>
          <a:p>
            <a:pPr lvl="1"/>
            <a:r>
              <a:rPr lang="en-US" sz="2200" dirty="0"/>
              <a:t>Provision that image so that it has all the same programs as production AND</a:t>
            </a:r>
          </a:p>
          <a:p>
            <a:pPr lvl="1"/>
            <a:r>
              <a:rPr lang="en-US" sz="2200" dirty="0"/>
              <a:t>Load my code onto that image and run it as if this were </a:t>
            </a:r>
            <a:r>
              <a:rPr lang="en-US" sz="2200" b="1" i="1" dirty="0"/>
              <a:t>actually</a:t>
            </a:r>
            <a:r>
              <a:rPr lang="en-US" sz="2200" dirty="0"/>
              <a:t> a production server</a:t>
            </a:r>
          </a:p>
          <a:p>
            <a:pPr lvl="1"/>
            <a:r>
              <a:rPr lang="en-US" sz="2200" dirty="0"/>
              <a:t>Forward any ports so that I can see what it will look like in my browser</a:t>
            </a:r>
          </a:p>
        </p:txBody>
      </p:sp>
      <p:pic>
        <p:nvPicPr>
          <p:cNvPr id="4" name="Picture 3">
            <a:extLst>
              <a:ext uri="{FF2B5EF4-FFF2-40B4-BE49-F238E27FC236}">
                <a16:creationId xmlns:a16="http://schemas.microsoft.com/office/drawing/2014/main" id="{AC9EC0D6-05EA-C044-B3F3-FA0A58D731F0}"/>
              </a:ext>
            </a:extLst>
          </p:cNvPr>
          <p:cNvPicPr>
            <a:picLocks noChangeAspect="1"/>
          </p:cNvPicPr>
          <p:nvPr/>
        </p:nvPicPr>
        <p:blipFill>
          <a:blip r:embed="rId2"/>
          <a:stretch>
            <a:fillRect/>
          </a:stretch>
        </p:blipFill>
        <p:spPr>
          <a:xfrm>
            <a:off x="4613188" y="5581564"/>
            <a:ext cx="2636795" cy="1232415"/>
          </a:xfrm>
          <a:prstGeom prst="rect">
            <a:avLst/>
          </a:prstGeom>
        </p:spPr>
      </p:pic>
    </p:spTree>
    <p:extLst>
      <p:ext uri="{BB962C8B-B14F-4D97-AF65-F5344CB8AC3E}">
        <p14:creationId xmlns:p14="http://schemas.microsoft.com/office/powerpoint/2010/main" val="2256895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A9F2-C716-3840-AA89-92505F760790}"/>
              </a:ext>
            </a:extLst>
          </p:cNvPr>
          <p:cNvSpPr>
            <a:spLocks noGrp="1"/>
          </p:cNvSpPr>
          <p:nvPr>
            <p:ph type="title"/>
          </p:nvPr>
        </p:nvSpPr>
        <p:spPr>
          <a:xfrm>
            <a:off x="581192" y="702156"/>
            <a:ext cx="11029616" cy="669444"/>
          </a:xfrm>
        </p:spPr>
        <p:txBody>
          <a:bodyPr/>
          <a:lstStyle/>
          <a:p>
            <a:r>
              <a:rPr lang="en-US" dirty="0"/>
              <a:t>Other Vagrant advantages</a:t>
            </a:r>
          </a:p>
        </p:txBody>
      </p:sp>
      <p:sp>
        <p:nvSpPr>
          <p:cNvPr id="3" name="Content Placeholder 2">
            <a:extLst>
              <a:ext uri="{FF2B5EF4-FFF2-40B4-BE49-F238E27FC236}">
                <a16:creationId xmlns:a16="http://schemas.microsoft.com/office/drawing/2014/main" id="{02ABF427-873E-4049-AA2A-A7F3A3810242}"/>
              </a:ext>
            </a:extLst>
          </p:cNvPr>
          <p:cNvSpPr>
            <a:spLocks noGrp="1"/>
          </p:cNvSpPr>
          <p:nvPr>
            <p:ph idx="1"/>
          </p:nvPr>
        </p:nvSpPr>
        <p:spPr>
          <a:xfrm>
            <a:off x="581192" y="1371600"/>
            <a:ext cx="11029615" cy="5115697"/>
          </a:xfrm>
        </p:spPr>
        <p:txBody>
          <a:bodyPr>
            <a:normAutofit/>
          </a:bodyPr>
          <a:lstStyle/>
          <a:p>
            <a:r>
              <a:rPr lang="en-US" sz="2200" dirty="0"/>
              <a:t>Another huge Vagrant advantage: </a:t>
            </a:r>
            <a:r>
              <a:rPr lang="en-US" sz="2200" i="1" dirty="0"/>
              <a:t>It keeps your infrastructure </a:t>
            </a:r>
            <a:r>
              <a:rPr lang="en-US" sz="2200" b="1" i="1" dirty="0"/>
              <a:t>as code</a:t>
            </a:r>
            <a:endParaRPr lang="en-US" sz="2200" i="1" dirty="0"/>
          </a:p>
          <a:p>
            <a:r>
              <a:rPr lang="en-US" sz="2200" dirty="0"/>
              <a:t>It does this with the help of a </a:t>
            </a:r>
            <a:r>
              <a:rPr lang="en-US" sz="2200" b="1" dirty="0" err="1"/>
              <a:t>Vagrantfile</a:t>
            </a:r>
            <a:r>
              <a:rPr lang="en-US" sz="2200" dirty="0"/>
              <a:t> (which we will be going over in module 02)- which is how Vagrant marks off what kind of system to download and what kind of provisioners to use to spin up.</a:t>
            </a:r>
          </a:p>
          <a:p>
            <a:r>
              <a:rPr lang="en-US" sz="2200" dirty="0"/>
              <a:t>This means that if someone wants to make changes to the </a:t>
            </a:r>
            <a:r>
              <a:rPr lang="en-US" sz="2200" b="1" dirty="0"/>
              <a:t>production server</a:t>
            </a:r>
            <a:r>
              <a:rPr lang="en-US" sz="2200" dirty="0"/>
              <a:t> (like, let’s say, upgrading from Python 2 to Python 3) they should do it in the </a:t>
            </a:r>
            <a:r>
              <a:rPr lang="en-US" sz="2200" b="1" dirty="0"/>
              <a:t>provisioner file</a:t>
            </a:r>
            <a:r>
              <a:rPr lang="en-US" sz="2200" dirty="0"/>
              <a:t> and treat it just like any other code change (</a:t>
            </a:r>
            <a:r>
              <a:rPr lang="en-US" sz="2200" dirty="0" err="1"/>
              <a:t>i.e</a:t>
            </a:r>
            <a:r>
              <a:rPr lang="en-US" sz="2200" dirty="0"/>
              <a:t>: a second developer takes a look, does a pull request, answers questions and finally releases for everyone).</a:t>
            </a:r>
          </a:p>
          <a:p>
            <a:r>
              <a:rPr lang="en-US" sz="2200" dirty="0"/>
              <a:t>IF you can keep your team disciplined enough to keep your infrastructure changes AS CODE (instead of going into the server and manually “</a:t>
            </a:r>
            <a:r>
              <a:rPr lang="en-US" sz="2200" dirty="0" err="1"/>
              <a:t>sudo</a:t>
            </a:r>
            <a:r>
              <a:rPr lang="en-US" sz="2200" dirty="0"/>
              <a:t> yum updating” or something…) then all they need to do to get an exact copy of production is pull the updated provisioner down like any other piece of code and run it locally.</a:t>
            </a:r>
          </a:p>
        </p:txBody>
      </p:sp>
    </p:spTree>
    <p:extLst>
      <p:ext uri="{BB962C8B-B14F-4D97-AF65-F5344CB8AC3E}">
        <p14:creationId xmlns:p14="http://schemas.microsoft.com/office/powerpoint/2010/main" val="177315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F06D-C90A-D048-861E-E298FAD4F9C5}"/>
              </a:ext>
            </a:extLst>
          </p:cNvPr>
          <p:cNvSpPr>
            <a:spLocks noGrp="1"/>
          </p:cNvSpPr>
          <p:nvPr>
            <p:ph type="title"/>
          </p:nvPr>
        </p:nvSpPr>
        <p:spPr/>
        <p:txBody>
          <a:bodyPr>
            <a:normAutofit/>
          </a:bodyPr>
          <a:lstStyle/>
          <a:p>
            <a:pPr algn="ctr"/>
            <a:r>
              <a:rPr lang="en-US" sz="3600" b="1" dirty="0"/>
              <a:t>Vagrant vs containers</a:t>
            </a:r>
          </a:p>
        </p:txBody>
      </p:sp>
      <p:pic>
        <p:nvPicPr>
          <p:cNvPr id="4" name="Picture 3">
            <a:extLst>
              <a:ext uri="{FF2B5EF4-FFF2-40B4-BE49-F238E27FC236}">
                <a16:creationId xmlns:a16="http://schemas.microsoft.com/office/drawing/2014/main" id="{E5E78368-9F4D-A640-AB59-BDF539B6BF9B}"/>
              </a:ext>
            </a:extLst>
          </p:cNvPr>
          <p:cNvPicPr>
            <a:picLocks noChangeAspect="1"/>
          </p:cNvPicPr>
          <p:nvPr/>
        </p:nvPicPr>
        <p:blipFill>
          <a:blip r:embed="rId2"/>
          <a:stretch>
            <a:fillRect/>
          </a:stretch>
        </p:blipFill>
        <p:spPr>
          <a:xfrm>
            <a:off x="2532277" y="2339546"/>
            <a:ext cx="7127446" cy="3453048"/>
          </a:xfrm>
          <a:prstGeom prst="rect">
            <a:avLst/>
          </a:prstGeom>
        </p:spPr>
      </p:pic>
    </p:spTree>
    <p:extLst>
      <p:ext uri="{BB962C8B-B14F-4D97-AF65-F5344CB8AC3E}">
        <p14:creationId xmlns:p14="http://schemas.microsoft.com/office/powerpoint/2010/main" val="1813286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7016-FD62-6B43-97E2-C545A8CBF744}"/>
              </a:ext>
            </a:extLst>
          </p:cNvPr>
          <p:cNvSpPr>
            <a:spLocks noGrp="1"/>
          </p:cNvSpPr>
          <p:nvPr>
            <p:ph type="title"/>
          </p:nvPr>
        </p:nvSpPr>
        <p:spPr/>
        <p:txBody>
          <a:bodyPr/>
          <a:lstStyle/>
          <a:p>
            <a:r>
              <a:rPr lang="en-US" dirty="0"/>
              <a:t>Vagrant in the development cycle</a:t>
            </a:r>
          </a:p>
        </p:txBody>
      </p:sp>
      <p:pic>
        <p:nvPicPr>
          <p:cNvPr id="4" name="Picture 3">
            <a:extLst>
              <a:ext uri="{FF2B5EF4-FFF2-40B4-BE49-F238E27FC236}">
                <a16:creationId xmlns:a16="http://schemas.microsoft.com/office/drawing/2014/main" id="{E380936B-5990-D944-816D-862485D84C89}"/>
              </a:ext>
            </a:extLst>
          </p:cNvPr>
          <p:cNvPicPr>
            <a:picLocks noChangeAspect="1"/>
          </p:cNvPicPr>
          <p:nvPr/>
        </p:nvPicPr>
        <p:blipFill>
          <a:blip r:embed="rId2"/>
          <a:stretch>
            <a:fillRect/>
          </a:stretch>
        </p:blipFill>
        <p:spPr>
          <a:xfrm>
            <a:off x="1841157" y="1890876"/>
            <a:ext cx="9510584" cy="4626833"/>
          </a:xfrm>
          <a:prstGeom prst="rect">
            <a:avLst/>
          </a:prstGeom>
        </p:spPr>
      </p:pic>
    </p:spTree>
    <p:extLst>
      <p:ext uri="{BB962C8B-B14F-4D97-AF65-F5344CB8AC3E}">
        <p14:creationId xmlns:p14="http://schemas.microsoft.com/office/powerpoint/2010/main" val="2438833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4FAF-C80F-C64F-895B-20B1D742BD0C}"/>
              </a:ext>
            </a:extLst>
          </p:cNvPr>
          <p:cNvSpPr>
            <a:spLocks noGrp="1"/>
          </p:cNvSpPr>
          <p:nvPr>
            <p:ph type="title"/>
          </p:nvPr>
        </p:nvSpPr>
        <p:spPr/>
        <p:txBody>
          <a:bodyPr>
            <a:normAutofit/>
          </a:bodyPr>
          <a:lstStyle/>
          <a:p>
            <a:pPr algn="ctr"/>
            <a:r>
              <a:rPr lang="en-US" sz="3600" dirty="0">
                <a:latin typeface="American Typewriter" panose="02090604020004020304" pitchFamily="18" charset="77"/>
              </a:rPr>
              <a:t>Vagrant and development environments</a:t>
            </a:r>
          </a:p>
        </p:txBody>
      </p:sp>
      <p:pic>
        <p:nvPicPr>
          <p:cNvPr id="4" name="Picture 3">
            <a:extLst>
              <a:ext uri="{FF2B5EF4-FFF2-40B4-BE49-F238E27FC236}">
                <a16:creationId xmlns:a16="http://schemas.microsoft.com/office/drawing/2014/main" id="{015AA6EC-4C6C-E944-A532-E54AFF0F44F8}"/>
              </a:ext>
            </a:extLst>
          </p:cNvPr>
          <p:cNvPicPr>
            <a:picLocks noChangeAspect="1"/>
          </p:cNvPicPr>
          <p:nvPr/>
        </p:nvPicPr>
        <p:blipFill>
          <a:blip r:embed="rId2"/>
          <a:stretch>
            <a:fillRect/>
          </a:stretch>
        </p:blipFill>
        <p:spPr>
          <a:xfrm>
            <a:off x="3113902" y="2118150"/>
            <a:ext cx="7210168" cy="4037694"/>
          </a:xfrm>
          <a:prstGeom prst="rect">
            <a:avLst/>
          </a:prstGeom>
        </p:spPr>
      </p:pic>
    </p:spTree>
    <p:extLst>
      <p:ext uri="{BB962C8B-B14F-4D97-AF65-F5344CB8AC3E}">
        <p14:creationId xmlns:p14="http://schemas.microsoft.com/office/powerpoint/2010/main" val="558907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3742-041F-9F40-9ADF-EC6799D29598}"/>
              </a:ext>
            </a:extLst>
          </p:cNvPr>
          <p:cNvSpPr>
            <a:spLocks noGrp="1"/>
          </p:cNvSpPr>
          <p:nvPr>
            <p:ph type="title"/>
          </p:nvPr>
        </p:nvSpPr>
        <p:spPr/>
        <p:txBody>
          <a:bodyPr/>
          <a:lstStyle/>
          <a:p>
            <a:r>
              <a:rPr lang="en-US" dirty="0"/>
              <a:t>So what are the two primary things we are looking for in a development environment?</a:t>
            </a:r>
          </a:p>
        </p:txBody>
      </p:sp>
      <p:sp>
        <p:nvSpPr>
          <p:cNvPr id="3" name="Content Placeholder 2">
            <a:extLst>
              <a:ext uri="{FF2B5EF4-FFF2-40B4-BE49-F238E27FC236}">
                <a16:creationId xmlns:a16="http://schemas.microsoft.com/office/drawing/2014/main" id="{191EB6DF-DC26-B641-B92D-C6EB7C4C04DE}"/>
              </a:ext>
            </a:extLst>
          </p:cNvPr>
          <p:cNvSpPr>
            <a:spLocks noGrp="1"/>
          </p:cNvSpPr>
          <p:nvPr>
            <p:ph idx="1"/>
          </p:nvPr>
        </p:nvSpPr>
        <p:spPr/>
        <p:txBody>
          <a:bodyPr>
            <a:normAutofit/>
          </a:bodyPr>
          <a:lstStyle/>
          <a:p>
            <a:r>
              <a:rPr lang="en-US" sz="2400" dirty="0"/>
              <a:t>Probably the two biggest aspects of the ideal development environment are </a:t>
            </a:r>
            <a:r>
              <a:rPr lang="en-US" sz="2400" b="1" dirty="0"/>
              <a:t>ISOLATION</a:t>
            </a:r>
            <a:r>
              <a:rPr lang="en-US" sz="2400" dirty="0"/>
              <a:t> (from the host machine- </a:t>
            </a:r>
            <a:r>
              <a:rPr lang="en-US" sz="2400" dirty="0" err="1"/>
              <a:t>i.e</a:t>
            </a:r>
            <a:r>
              <a:rPr lang="en-US" sz="2400" dirty="0"/>
              <a:t>: I can run my development server on a Windows, Mac, Ubuntu or RHEL machine and not have to worry that the host is contaminating it with host-programs).</a:t>
            </a:r>
          </a:p>
          <a:p>
            <a:pPr lvl="1"/>
            <a:r>
              <a:rPr lang="en-US" sz="2400" dirty="0"/>
              <a:t>We’ve covered </a:t>
            </a:r>
            <a:r>
              <a:rPr lang="en-US" sz="2400" b="1" dirty="0"/>
              <a:t>ISOLATION</a:t>
            </a:r>
            <a:r>
              <a:rPr lang="en-US" sz="2400" dirty="0"/>
              <a:t> pretty well in the previous section</a:t>
            </a:r>
          </a:p>
          <a:p>
            <a:r>
              <a:rPr lang="en-US" sz="2400" dirty="0"/>
              <a:t>The second aspect of the ideal development environment is </a:t>
            </a:r>
            <a:r>
              <a:rPr lang="en-US" sz="2400" b="1" dirty="0"/>
              <a:t>REPEATABILITY: </a:t>
            </a:r>
            <a:r>
              <a:rPr lang="en-US" sz="2400" dirty="0"/>
              <a:t>the ability for that development environment to act the same whether it be on a Mac, Windows, Ubuntu or RHEL machine</a:t>
            </a:r>
          </a:p>
        </p:txBody>
      </p:sp>
    </p:spTree>
    <p:extLst>
      <p:ext uri="{BB962C8B-B14F-4D97-AF65-F5344CB8AC3E}">
        <p14:creationId xmlns:p14="http://schemas.microsoft.com/office/powerpoint/2010/main" val="3746998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Autofit/>
          </a:bodyPr>
          <a:lstStyle/>
          <a:p>
            <a:r>
              <a:rPr lang="en-US" dirty="0"/>
              <a:t>Let’s talk REPEATABILITY</a:t>
            </a:r>
            <a:endParaRPr lang="en-US" b="1" dirty="0"/>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pPr lvl="1"/>
            <a:r>
              <a:rPr lang="en-US" sz="2400" b="1" dirty="0"/>
              <a:t>Repeatability </a:t>
            </a:r>
            <a:r>
              <a:rPr lang="en-US" sz="2400" dirty="0"/>
              <a:t>basically means that the virtual machine works exactly the same for ME (on MY Operating system- be it Mac, Windows, whatever) as it does for every other developer on my team. </a:t>
            </a:r>
          </a:p>
          <a:p>
            <a:pPr lvl="1"/>
            <a:r>
              <a:rPr lang="en-US" sz="2400" dirty="0"/>
              <a:t>The idea is that I should be able to send a file (call it a </a:t>
            </a:r>
            <a:r>
              <a:rPr lang="en-US" sz="2400" b="1" i="1" dirty="0" err="1"/>
              <a:t>Vagrantfile</a:t>
            </a:r>
            <a:r>
              <a:rPr lang="en-US" sz="2400" dirty="0"/>
              <a:t>) to other members of my team and they can use that file to instantly create a virtual machine that will behave </a:t>
            </a:r>
            <a:r>
              <a:rPr lang="en-US" sz="2400" i="1" dirty="0"/>
              <a:t>exactly the same</a:t>
            </a:r>
            <a:r>
              <a:rPr lang="en-US" sz="2400" dirty="0"/>
              <a:t> as it did on my operating system.</a:t>
            </a:r>
          </a:p>
        </p:txBody>
      </p:sp>
    </p:spTree>
    <p:extLst>
      <p:ext uri="{BB962C8B-B14F-4D97-AF65-F5344CB8AC3E}">
        <p14:creationId xmlns:p14="http://schemas.microsoft.com/office/powerpoint/2010/main" val="44332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B3A1-DB38-514D-BD4F-ECEF699790A8}"/>
              </a:ext>
            </a:extLst>
          </p:cNvPr>
          <p:cNvSpPr>
            <a:spLocks noGrp="1"/>
          </p:cNvSpPr>
          <p:nvPr>
            <p:ph type="title"/>
          </p:nvPr>
        </p:nvSpPr>
        <p:spPr/>
        <p:txBody>
          <a:bodyPr/>
          <a:lstStyle/>
          <a:p>
            <a:r>
              <a:rPr lang="en-US" dirty="0"/>
              <a:t>Repeatability</a:t>
            </a:r>
          </a:p>
        </p:txBody>
      </p:sp>
      <p:sp>
        <p:nvSpPr>
          <p:cNvPr id="3" name="Content Placeholder 2">
            <a:extLst>
              <a:ext uri="{FF2B5EF4-FFF2-40B4-BE49-F238E27FC236}">
                <a16:creationId xmlns:a16="http://schemas.microsoft.com/office/drawing/2014/main" id="{2ADF717C-C758-254E-91E3-4851805BFD10}"/>
              </a:ext>
            </a:extLst>
          </p:cNvPr>
          <p:cNvSpPr>
            <a:spLocks noGrp="1"/>
          </p:cNvSpPr>
          <p:nvPr>
            <p:ph idx="1"/>
          </p:nvPr>
        </p:nvSpPr>
        <p:spPr/>
        <p:txBody>
          <a:bodyPr/>
          <a:lstStyle/>
          <a:p>
            <a:r>
              <a:rPr lang="en-US" sz="2800" dirty="0"/>
              <a:t>So what are the elements we look for in making a system “repeatable”? In other words….what are the elements that go in to building a server? Let’s list a few:</a:t>
            </a:r>
          </a:p>
          <a:p>
            <a:pPr lvl="1"/>
            <a:r>
              <a:rPr lang="en-US" sz="2000" dirty="0"/>
              <a:t>The </a:t>
            </a:r>
            <a:r>
              <a:rPr lang="en-US" sz="2000" b="1" dirty="0"/>
              <a:t>Operating System</a:t>
            </a:r>
            <a:r>
              <a:rPr lang="en-US" sz="2000" dirty="0"/>
              <a:t> (obviously- we don’t want a system written on a Mac trying to work on a Windows server)</a:t>
            </a:r>
          </a:p>
          <a:p>
            <a:pPr lvl="1"/>
            <a:r>
              <a:rPr lang="en-US" sz="2000" dirty="0"/>
              <a:t>The </a:t>
            </a:r>
            <a:r>
              <a:rPr lang="en-US" sz="2000" b="1" dirty="0"/>
              <a:t>Installed programs </a:t>
            </a:r>
            <a:r>
              <a:rPr lang="en-US" sz="2000" dirty="0"/>
              <a:t>(we don’t want a package like PYTHON3 in dev but running PYTHON2.7 in production- that could lead to a LOT of issues with the code)</a:t>
            </a:r>
          </a:p>
          <a:p>
            <a:pPr lvl="1"/>
            <a:r>
              <a:rPr lang="en-US" sz="2000" dirty="0"/>
              <a:t>The DIRECTORY STRUCTURE should be exactly the same....if we have a directory at /var/www/app in the PROD server we want the same in our DEVELOPMENT server</a:t>
            </a:r>
          </a:p>
        </p:txBody>
      </p:sp>
      <p:pic>
        <p:nvPicPr>
          <p:cNvPr id="4" name="Picture 3">
            <a:extLst>
              <a:ext uri="{FF2B5EF4-FFF2-40B4-BE49-F238E27FC236}">
                <a16:creationId xmlns:a16="http://schemas.microsoft.com/office/drawing/2014/main" id="{B47F5918-31A1-9646-9999-C530B97431B3}"/>
              </a:ext>
            </a:extLst>
          </p:cNvPr>
          <p:cNvPicPr>
            <a:picLocks noChangeAspect="1"/>
          </p:cNvPicPr>
          <p:nvPr/>
        </p:nvPicPr>
        <p:blipFill>
          <a:blip r:embed="rId2"/>
          <a:stretch>
            <a:fillRect/>
          </a:stretch>
        </p:blipFill>
        <p:spPr>
          <a:xfrm>
            <a:off x="3620530" y="702156"/>
            <a:ext cx="1533178" cy="1447920"/>
          </a:xfrm>
          <a:prstGeom prst="rect">
            <a:avLst/>
          </a:prstGeom>
        </p:spPr>
      </p:pic>
    </p:spTree>
    <p:extLst>
      <p:ext uri="{BB962C8B-B14F-4D97-AF65-F5344CB8AC3E}">
        <p14:creationId xmlns:p14="http://schemas.microsoft.com/office/powerpoint/2010/main" val="4014908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7AFE-CA54-A34B-830E-16AED7CD2E01}"/>
              </a:ext>
            </a:extLst>
          </p:cNvPr>
          <p:cNvSpPr>
            <a:spLocks noGrp="1"/>
          </p:cNvSpPr>
          <p:nvPr>
            <p:ph type="title"/>
          </p:nvPr>
        </p:nvSpPr>
        <p:spPr/>
        <p:txBody>
          <a:bodyPr/>
          <a:lstStyle/>
          <a:p>
            <a:r>
              <a:rPr lang="en-US" dirty="0"/>
              <a:t>Vagrant and repeatability</a:t>
            </a:r>
          </a:p>
        </p:txBody>
      </p:sp>
      <p:sp>
        <p:nvSpPr>
          <p:cNvPr id="3" name="Content Placeholder 2">
            <a:extLst>
              <a:ext uri="{FF2B5EF4-FFF2-40B4-BE49-F238E27FC236}">
                <a16:creationId xmlns:a16="http://schemas.microsoft.com/office/drawing/2014/main" id="{9B221F33-488E-9B4B-822D-CD7AE22B4E98}"/>
              </a:ext>
            </a:extLst>
          </p:cNvPr>
          <p:cNvSpPr>
            <a:spLocks noGrp="1"/>
          </p:cNvSpPr>
          <p:nvPr>
            <p:ph idx="1"/>
          </p:nvPr>
        </p:nvSpPr>
        <p:spPr/>
        <p:txBody>
          <a:bodyPr>
            <a:noAutofit/>
          </a:bodyPr>
          <a:lstStyle/>
          <a:p>
            <a:r>
              <a:rPr lang="en-US" sz="2000" dirty="0"/>
              <a:t>So the idea behind Vagrant is that we can use it to ensure that those three conditions are met effectively:</a:t>
            </a:r>
          </a:p>
          <a:p>
            <a:pPr lvl="1"/>
            <a:r>
              <a:rPr lang="en-US" sz="2000" dirty="0"/>
              <a:t>The </a:t>
            </a:r>
            <a:r>
              <a:rPr lang="en-US" sz="2000" b="1" dirty="0"/>
              <a:t>Operating System</a:t>
            </a:r>
            <a:r>
              <a:rPr lang="en-US" sz="2000" dirty="0"/>
              <a:t> is handled by the virtual machine (in the </a:t>
            </a:r>
            <a:r>
              <a:rPr lang="en-US" sz="2000" dirty="0" err="1"/>
              <a:t>Vagrantfile</a:t>
            </a:r>
            <a:r>
              <a:rPr lang="en-US" sz="2000" dirty="0"/>
              <a:t> it’s the </a:t>
            </a:r>
            <a:r>
              <a:rPr lang="en-US" sz="2000" b="1" dirty="0" err="1"/>
              <a:t>config.vm.box</a:t>
            </a:r>
            <a:r>
              <a:rPr lang="en-US" sz="2000" dirty="0"/>
              <a:t>)</a:t>
            </a:r>
          </a:p>
          <a:p>
            <a:pPr lvl="1"/>
            <a:r>
              <a:rPr lang="en-US" sz="2000" dirty="0"/>
              <a:t>The </a:t>
            </a:r>
            <a:r>
              <a:rPr lang="en-US" sz="2000" b="1" dirty="0"/>
              <a:t>Installed Programs</a:t>
            </a:r>
            <a:r>
              <a:rPr lang="en-US" sz="2000" dirty="0"/>
              <a:t> are handled by the </a:t>
            </a:r>
            <a:r>
              <a:rPr lang="en-US" sz="2000" i="1" dirty="0"/>
              <a:t>provisioner</a:t>
            </a:r>
            <a:r>
              <a:rPr lang="en-US" sz="2000" dirty="0"/>
              <a:t> in the </a:t>
            </a:r>
            <a:r>
              <a:rPr lang="en-US" sz="2000" dirty="0" err="1"/>
              <a:t>Vagrantfile</a:t>
            </a:r>
            <a:r>
              <a:rPr lang="en-US" sz="2000" dirty="0"/>
              <a:t>- this is the </a:t>
            </a:r>
            <a:r>
              <a:rPr lang="en-US" sz="2000" b="1" dirty="0" err="1"/>
              <a:t>config.vm.provision</a:t>
            </a:r>
            <a:r>
              <a:rPr lang="en-US" sz="2000" dirty="0"/>
              <a:t> which can be:</a:t>
            </a:r>
          </a:p>
          <a:p>
            <a:pPr lvl="2"/>
            <a:r>
              <a:rPr lang="en-US" sz="2000" i="1" dirty="0"/>
              <a:t>Inline code</a:t>
            </a:r>
          </a:p>
          <a:p>
            <a:pPr lvl="2"/>
            <a:r>
              <a:rPr lang="en-US" sz="2000" i="1" dirty="0"/>
              <a:t>Configuration file</a:t>
            </a:r>
          </a:p>
          <a:p>
            <a:pPr lvl="2"/>
            <a:r>
              <a:rPr lang="en-US" sz="2000" i="1" dirty="0"/>
              <a:t>Standard third party provisioner</a:t>
            </a:r>
          </a:p>
          <a:p>
            <a:pPr lvl="1"/>
            <a:r>
              <a:rPr lang="en-US" sz="2000" dirty="0"/>
              <a:t>The </a:t>
            </a:r>
            <a:r>
              <a:rPr lang="en-US" sz="2000" b="1" dirty="0"/>
              <a:t>Directory Structure</a:t>
            </a:r>
            <a:r>
              <a:rPr lang="en-US" sz="2000" dirty="0"/>
              <a:t> is handled by the </a:t>
            </a:r>
            <a:r>
              <a:rPr lang="en-US" sz="2000" b="1" dirty="0"/>
              <a:t>folder mounting</a:t>
            </a:r>
            <a:r>
              <a:rPr lang="en-US" sz="2000" dirty="0"/>
              <a:t> with </a:t>
            </a:r>
            <a:r>
              <a:rPr lang="en-US" sz="2000" b="1" dirty="0" err="1"/>
              <a:t>config.vm.synced_folder</a:t>
            </a:r>
            <a:endParaRPr lang="en-US" sz="2000" dirty="0"/>
          </a:p>
        </p:txBody>
      </p:sp>
      <p:pic>
        <p:nvPicPr>
          <p:cNvPr id="4" name="Picture 3">
            <a:extLst>
              <a:ext uri="{FF2B5EF4-FFF2-40B4-BE49-F238E27FC236}">
                <a16:creationId xmlns:a16="http://schemas.microsoft.com/office/drawing/2014/main" id="{9C4969FA-7405-5B4E-8238-7030257DE18C}"/>
              </a:ext>
            </a:extLst>
          </p:cNvPr>
          <p:cNvPicPr>
            <a:picLocks noChangeAspect="1"/>
          </p:cNvPicPr>
          <p:nvPr/>
        </p:nvPicPr>
        <p:blipFill>
          <a:blip r:embed="rId2"/>
          <a:stretch>
            <a:fillRect/>
          </a:stretch>
        </p:blipFill>
        <p:spPr>
          <a:xfrm>
            <a:off x="6663878" y="927150"/>
            <a:ext cx="1825769" cy="1188720"/>
          </a:xfrm>
          <a:prstGeom prst="rect">
            <a:avLst/>
          </a:prstGeom>
        </p:spPr>
      </p:pic>
    </p:spTree>
    <p:extLst>
      <p:ext uri="{BB962C8B-B14F-4D97-AF65-F5344CB8AC3E}">
        <p14:creationId xmlns:p14="http://schemas.microsoft.com/office/powerpoint/2010/main" val="94487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BC15-D538-094B-87F3-0FC38C90A1A1}"/>
              </a:ext>
            </a:extLst>
          </p:cNvPr>
          <p:cNvSpPr>
            <a:spLocks noGrp="1"/>
          </p:cNvSpPr>
          <p:nvPr>
            <p:ph type="title"/>
          </p:nvPr>
        </p:nvSpPr>
        <p:spPr/>
        <p:txBody>
          <a:bodyPr>
            <a:normAutofit/>
          </a:bodyPr>
          <a:lstStyle/>
          <a:p>
            <a:pPr algn="ctr"/>
            <a:r>
              <a:rPr lang="en-US" sz="4800" dirty="0">
                <a:latin typeface="American Typewriter" panose="02090604020004020304" pitchFamily="18" charset="77"/>
              </a:rPr>
              <a:t>Vagrant conclusions</a:t>
            </a:r>
          </a:p>
        </p:txBody>
      </p:sp>
      <p:pic>
        <p:nvPicPr>
          <p:cNvPr id="4" name="Picture 3">
            <a:extLst>
              <a:ext uri="{FF2B5EF4-FFF2-40B4-BE49-F238E27FC236}">
                <a16:creationId xmlns:a16="http://schemas.microsoft.com/office/drawing/2014/main" id="{FA31451F-9C07-DF49-A711-864E3A832311}"/>
              </a:ext>
            </a:extLst>
          </p:cNvPr>
          <p:cNvPicPr>
            <a:picLocks noChangeAspect="1"/>
          </p:cNvPicPr>
          <p:nvPr/>
        </p:nvPicPr>
        <p:blipFill>
          <a:blip r:embed="rId2"/>
          <a:stretch>
            <a:fillRect/>
          </a:stretch>
        </p:blipFill>
        <p:spPr>
          <a:xfrm>
            <a:off x="3113902" y="2868311"/>
            <a:ext cx="7210511" cy="2602725"/>
          </a:xfrm>
          <a:prstGeom prst="rect">
            <a:avLst/>
          </a:prstGeom>
        </p:spPr>
      </p:pic>
    </p:spTree>
    <p:extLst>
      <p:ext uri="{BB962C8B-B14F-4D97-AF65-F5344CB8AC3E}">
        <p14:creationId xmlns:p14="http://schemas.microsoft.com/office/powerpoint/2010/main" val="2849575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7AFE-CA54-A34B-830E-16AED7CD2E01}"/>
              </a:ext>
            </a:extLst>
          </p:cNvPr>
          <p:cNvSpPr>
            <a:spLocks noGrp="1"/>
          </p:cNvSpPr>
          <p:nvPr>
            <p:ph type="title"/>
          </p:nvPr>
        </p:nvSpPr>
        <p:spPr/>
        <p:txBody>
          <a:bodyPr/>
          <a:lstStyle/>
          <a:p>
            <a:r>
              <a:rPr lang="en-US" dirty="0"/>
              <a:t>Vagrant and your overall system</a:t>
            </a:r>
          </a:p>
        </p:txBody>
      </p:sp>
      <p:sp>
        <p:nvSpPr>
          <p:cNvPr id="3" name="Content Placeholder 2">
            <a:extLst>
              <a:ext uri="{FF2B5EF4-FFF2-40B4-BE49-F238E27FC236}">
                <a16:creationId xmlns:a16="http://schemas.microsoft.com/office/drawing/2014/main" id="{9B221F33-488E-9B4B-822D-CD7AE22B4E98}"/>
              </a:ext>
            </a:extLst>
          </p:cNvPr>
          <p:cNvSpPr>
            <a:spLocks noGrp="1"/>
          </p:cNvSpPr>
          <p:nvPr>
            <p:ph idx="1"/>
          </p:nvPr>
        </p:nvSpPr>
        <p:spPr/>
        <p:txBody>
          <a:bodyPr>
            <a:noAutofit/>
          </a:bodyPr>
          <a:lstStyle/>
          <a:p>
            <a:r>
              <a:rPr lang="en-US" sz="3200" dirty="0"/>
              <a:t>So fundamentally and behind all of this is the understanding that </a:t>
            </a:r>
            <a:r>
              <a:rPr lang="en-US" sz="3200" i="1" dirty="0"/>
              <a:t>vagrant itself is not a virtual machine</a:t>
            </a:r>
            <a:r>
              <a:rPr lang="en-US" sz="3200" dirty="0"/>
              <a:t>!</a:t>
            </a:r>
          </a:p>
          <a:p>
            <a:r>
              <a:rPr lang="en-US" sz="3200" dirty="0"/>
              <a:t>It is a way to </a:t>
            </a:r>
            <a:r>
              <a:rPr lang="en-US" sz="3200" i="1" dirty="0"/>
              <a:t>manage</a:t>
            </a:r>
            <a:r>
              <a:rPr lang="en-US" sz="3200" dirty="0"/>
              <a:t> your virtual machines in such a way that you can make it easier to keep all aspects of your production server </a:t>
            </a:r>
            <a:r>
              <a:rPr lang="en-US" sz="3200" b="1" i="1" dirty="0"/>
              <a:t>as code</a:t>
            </a:r>
            <a:r>
              <a:rPr lang="en-US" sz="3200" b="1" dirty="0"/>
              <a:t>. </a:t>
            </a:r>
          </a:p>
        </p:txBody>
      </p:sp>
      <p:sp>
        <p:nvSpPr>
          <p:cNvPr id="5" name="TextBox 4">
            <a:extLst>
              <a:ext uri="{FF2B5EF4-FFF2-40B4-BE49-F238E27FC236}">
                <a16:creationId xmlns:a16="http://schemas.microsoft.com/office/drawing/2014/main" id="{DEF96EF5-EE94-A541-82D2-2D4D64617987}"/>
              </a:ext>
            </a:extLst>
          </p:cNvPr>
          <p:cNvSpPr txBox="1"/>
          <p:nvPr/>
        </p:nvSpPr>
        <p:spPr>
          <a:xfrm>
            <a:off x="3647090" y="14083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5727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19408-A4BD-7F44-9441-7AB5CCC86A4D}"/>
              </a:ext>
            </a:extLst>
          </p:cNvPr>
          <p:cNvSpPr>
            <a:spLocks noGrp="1"/>
          </p:cNvSpPr>
          <p:nvPr>
            <p:ph type="title"/>
          </p:nvPr>
        </p:nvSpPr>
        <p:spPr/>
        <p:txBody>
          <a:bodyPr/>
          <a:lstStyle/>
          <a:p>
            <a:r>
              <a:rPr lang="en-US" dirty="0"/>
              <a:t>Vagrant and your system</a:t>
            </a:r>
          </a:p>
        </p:txBody>
      </p:sp>
      <p:sp>
        <p:nvSpPr>
          <p:cNvPr id="3" name="Content Placeholder 2">
            <a:extLst>
              <a:ext uri="{FF2B5EF4-FFF2-40B4-BE49-F238E27FC236}">
                <a16:creationId xmlns:a16="http://schemas.microsoft.com/office/drawing/2014/main" id="{F2C15793-70D4-2747-9955-B9E51FBE09F6}"/>
              </a:ext>
            </a:extLst>
          </p:cNvPr>
          <p:cNvSpPr>
            <a:spLocks noGrp="1"/>
          </p:cNvSpPr>
          <p:nvPr>
            <p:ph idx="1"/>
          </p:nvPr>
        </p:nvSpPr>
        <p:spPr/>
        <p:txBody>
          <a:bodyPr>
            <a:normAutofit fontScale="92500" lnSpcReduction="20000"/>
          </a:bodyPr>
          <a:lstStyle/>
          <a:p>
            <a:r>
              <a:rPr lang="en-US" sz="3000" dirty="0"/>
              <a:t>The idea here is that, if you maintain that code effectively, you can treat your development environment like </a:t>
            </a:r>
            <a:r>
              <a:rPr lang="en-US" sz="3000" i="1" dirty="0"/>
              <a:t>any other piece of code</a:t>
            </a:r>
            <a:r>
              <a:rPr lang="en-US" sz="3000" dirty="0"/>
              <a:t>- in other words you can:</a:t>
            </a:r>
          </a:p>
          <a:p>
            <a:pPr lvl="1"/>
            <a:r>
              <a:rPr lang="en-US" sz="2600" dirty="0"/>
              <a:t>Manage versions of it on </a:t>
            </a:r>
            <a:r>
              <a:rPr lang="en-US" sz="2600" dirty="0" err="1"/>
              <a:t>Github</a:t>
            </a:r>
            <a:endParaRPr lang="en-US" sz="2600" dirty="0"/>
          </a:p>
          <a:p>
            <a:pPr lvl="1"/>
            <a:r>
              <a:rPr lang="en-US" sz="2600" dirty="0"/>
              <a:t>Keep a master copy for your developers and </a:t>
            </a:r>
            <a:r>
              <a:rPr lang="en-US" sz="2600" i="1" dirty="0"/>
              <a:t>know</a:t>
            </a:r>
            <a:r>
              <a:rPr lang="en-US" sz="2600" dirty="0"/>
              <a:t> (not just </a:t>
            </a:r>
            <a:r>
              <a:rPr lang="en-US" sz="2600" i="1" dirty="0"/>
              <a:t>think</a:t>
            </a:r>
            <a:r>
              <a:rPr lang="en-US" sz="2600" dirty="0"/>
              <a:t>) that the environment you are developing on is </a:t>
            </a:r>
            <a:r>
              <a:rPr lang="en-US" sz="2600" i="1" dirty="0"/>
              <a:t>exactly the same</a:t>
            </a:r>
            <a:r>
              <a:rPr lang="en-US" sz="2600" dirty="0"/>
              <a:t> as your production environment</a:t>
            </a:r>
          </a:p>
          <a:p>
            <a:pPr lvl="1"/>
            <a:r>
              <a:rPr lang="en-US" sz="2600" dirty="0"/>
              <a:t>Alter the code as necessary to accommodate changes to your production environment</a:t>
            </a:r>
          </a:p>
          <a:p>
            <a:pPr marL="0" indent="0">
              <a:buNone/>
            </a:pPr>
            <a:endParaRPr lang="en-US" dirty="0"/>
          </a:p>
        </p:txBody>
      </p:sp>
      <p:pic>
        <p:nvPicPr>
          <p:cNvPr id="4" name="Picture 3">
            <a:extLst>
              <a:ext uri="{FF2B5EF4-FFF2-40B4-BE49-F238E27FC236}">
                <a16:creationId xmlns:a16="http://schemas.microsoft.com/office/drawing/2014/main" id="{621EE87A-8FCC-C04C-AF8B-FDD0E2DE8E4F}"/>
              </a:ext>
            </a:extLst>
          </p:cNvPr>
          <p:cNvPicPr>
            <a:picLocks noChangeAspect="1"/>
          </p:cNvPicPr>
          <p:nvPr/>
        </p:nvPicPr>
        <p:blipFill>
          <a:blip r:embed="rId2"/>
          <a:stretch>
            <a:fillRect/>
          </a:stretch>
        </p:blipFill>
        <p:spPr>
          <a:xfrm>
            <a:off x="8596698" y="702156"/>
            <a:ext cx="1497347" cy="1497347"/>
          </a:xfrm>
          <a:prstGeom prst="rect">
            <a:avLst/>
          </a:prstGeom>
        </p:spPr>
      </p:pic>
    </p:spTree>
    <p:extLst>
      <p:ext uri="{BB962C8B-B14F-4D97-AF65-F5344CB8AC3E}">
        <p14:creationId xmlns:p14="http://schemas.microsoft.com/office/powerpoint/2010/main" val="2639706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C28E-8A18-3047-91D3-7B69330F7868}"/>
              </a:ext>
            </a:extLst>
          </p:cNvPr>
          <p:cNvSpPr>
            <a:spLocks noGrp="1"/>
          </p:cNvSpPr>
          <p:nvPr>
            <p:ph type="title"/>
          </p:nvPr>
        </p:nvSpPr>
        <p:spPr/>
        <p:txBody>
          <a:bodyPr/>
          <a:lstStyle/>
          <a:p>
            <a:r>
              <a:rPr lang="en-US" dirty="0"/>
              <a:t>Advantages of vagrant</a:t>
            </a:r>
          </a:p>
        </p:txBody>
      </p:sp>
      <p:sp>
        <p:nvSpPr>
          <p:cNvPr id="3" name="Content Placeholder 2">
            <a:extLst>
              <a:ext uri="{FF2B5EF4-FFF2-40B4-BE49-F238E27FC236}">
                <a16:creationId xmlns:a16="http://schemas.microsoft.com/office/drawing/2014/main" id="{4F465F2F-C09F-B246-A7E9-222827564515}"/>
              </a:ext>
            </a:extLst>
          </p:cNvPr>
          <p:cNvSpPr>
            <a:spLocks noGrp="1"/>
          </p:cNvSpPr>
          <p:nvPr>
            <p:ph idx="1"/>
          </p:nvPr>
        </p:nvSpPr>
        <p:spPr>
          <a:xfrm>
            <a:off x="581193" y="1332639"/>
            <a:ext cx="11029615" cy="3634486"/>
          </a:xfrm>
        </p:spPr>
        <p:txBody>
          <a:bodyPr/>
          <a:lstStyle/>
          <a:p>
            <a:r>
              <a:rPr lang="en-US" dirty="0"/>
              <a:t>Vagrant allows you to effectively:</a:t>
            </a:r>
          </a:p>
          <a:p>
            <a:pPr lvl="1"/>
            <a:r>
              <a:rPr lang="en-US" dirty="0"/>
              <a:t>Pull an image of your production OS</a:t>
            </a:r>
          </a:p>
          <a:p>
            <a:pPr lvl="1"/>
            <a:r>
              <a:rPr lang="en-US" dirty="0"/>
              <a:t>Provision that image until it is a carbon copy and</a:t>
            </a:r>
          </a:p>
          <a:p>
            <a:pPr lvl="1"/>
            <a:r>
              <a:rPr lang="en-US" dirty="0"/>
              <a:t>When combined with programs like Packer you can create </a:t>
            </a:r>
            <a:r>
              <a:rPr lang="en-US" i="1" dirty="0"/>
              <a:t>exact images</a:t>
            </a:r>
            <a:r>
              <a:rPr lang="en-US" dirty="0"/>
              <a:t> to match production locally.</a:t>
            </a:r>
          </a:p>
          <a:p>
            <a:r>
              <a:rPr lang="en-US" dirty="0"/>
              <a:t>This allows Vagrant to effectively manage your development environment for your coders…meaning that you never have to hear this issue again</a:t>
            </a:r>
          </a:p>
        </p:txBody>
      </p:sp>
      <p:pic>
        <p:nvPicPr>
          <p:cNvPr id="4" name="Picture 3">
            <a:extLst>
              <a:ext uri="{FF2B5EF4-FFF2-40B4-BE49-F238E27FC236}">
                <a16:creationId xmlns:a16="http://schemas.microsoft.com/office/drawing/2014/main" id="{19A8862C-6EFA-024E-805F-EEB6275584D5}"/>
              </a:ext>
            </a:extLst>
          </p:cNvPr>
          <p:cNvPicPr>
            <a:picLocks noChangeAspect="1"/>
          </p:cNvPicPr>
          <p:nvPr/>
        </p:nvPicPr>
        <p:blipFill>
          <a:blip r:embed="rId2"/>
          <a:stretch>
            <a:fillRect/>
          </a:stretch>
        </p:blipFill>
        <p:spPr>
          <a:xfrm>
            <a:off x="4766276" y="4170463"/>
            <a:ext cx="3302000" cy="2463800"/>
          </a:xfrm>
          <a:prstGeom prst="rect">
            <a:avLst/>
          </a:prstGeom>
        </p:spPr>
      </p:pic>
    </p:spTree>
    <p:extLst>
      <p:ext uri="{BB962C8B-B14F-4D97-AF65-F5344CB8AC3E}">
        <p14:creationId xmlns:p14="http://schemas.microsoft.com/office/powerpoint/2010/main" val="1227836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A word on development environments</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dirty="0"/>
              <a:t>S</a:t>
            </a:r>
            <a:r>
              <a:rPr lang="en-US" sz="2000" dirty="0"/>
              <a:t>o when we are all set to develop applications- what are we looking for? </a:t>
            </a:r>
          </a:p>
          <a:p>
            <a:pPr lvl="1"/>
            <a:r>
              <a:rPr lang="en-US" sz="2000" dirty="0"/>
              <a:t>What are the aspects of a great development environment? </a:t>
            </a:r>
          </a:p>
          <a:p>
            <a:pPr lvl="1"/>
            <a:r>
              <a:rPr lang="en-US" sz="2000" dirty="0"/>
              <a:t>What do we seek to set up?</a:t>
            </a:r>
          </a:p>
          <a:p>
            <a:r>
              <a:rPr lang="en-US" sz="2000" dirty="0"/>
              <a:t>Two of the central characteristics of a great development environment include the fact that it should be: </a:t>
            </a:r>
          </a:p>
          <a:p>
            <a:pPr lvl="1"/>
            <a:r>
              <a:rPr lang="en-US" sz="2000" b="1" dirty="0"/>
              <a:t>ISOLATED</a:t>
            </a:r>
            <a:r>
              <a:rPr lang="en-US" sz="2000" dirty="0"/>
              <a:t>: The environment should work the same if the host OS is WINDOWS, Mac, Linux, Ubuntu, CENTOS…whatever. The idea is that the environment exists </a:t>
            </a:r>
            <a:r>
              <a:rPr lang="en-US" sz="2000" i="1" dirty="0"/>
              <a:t>completely independent</a:t>
            </a:r>
            <a:r>
              <a:rPr lang="en-US" sz="2000" dirty="0"/>
              <a:t> of the host machine in a way that allows my environment on my MAC to be the same as any other developer’s environment on a WINDOWS machine. .</a:t>
            </a:r>
          </a:p>
          <a:p>
            <a:pPr lvl="1"/>
            <a:r>
              <a:rPr lang="en-US" sz="2000" b="1" dirty="0"/>
              <a:t>REPEATABLE:</a:t>
            </a:r>
            <a:r>
              <a:rPr lang="en-US" sz="2000" dirty="0"/>
              <a:t> Every developer on the team must be able to recreate the same environment on their host machines without any variations (including differences in packages, versions, </a:t>
            </a:r>
            <a:r>
              <a:rPr lang="en-US" sz="2000" dirty="0" err="1"/>
              <a:t>etc</a:t>
            </a:r>
            <a:r>
              <a:rPr lang="en-US" sz="2000" dirty="0"/>
              <a:t>). </a:t>
            </a:r>
          </a:p>
          <a:p>
            <a:r>
              <a:rPr lang="en-US" sz="2000" i="1" dirty="0"/>
              <a:t>The easiest way to make this happen is to keep your development environment as code as much as possible.</a:t>
            </a:r>
          </a:p>
        </p:txBody>
      </p:sp>
      <p:pic>
        <p:nvPicPr>
          <p:cNvPr id="4" name="Picture 3">
            <a:extLst>
              <a:ext uri="{FF2B5EF4-FFF2-40B4-BE49-F238E27FC236}">
                <a16:creationId xmlns:a16="http://schemas.microsoft.com/office/drawing/2014/main" id="{16D82804-F58E-AD4E-A0D0-BBAD24F4C5C5}"/>
              </a:ext>
            </a:extLst>
          </p:cNvPr>
          <p:cNvPicPr>
            <a:picLocks noChangeAspect="1"/>
          </p:cNvPicPr>
          <p:nvPr/>
        </p:nvPicPr>
        <p:blipFill>
          <a:blip r:embed="rId2"/>
          <a:stretch>
            <a:fillRect/>
          </a:stretch>
        </p:blipFill>
        <p:spPr>
          <a:xfrm>
            <a:off x="8939098" y="702156"/>
            <a:ext cx="2400594" cy="2147010"/>
          </a:xfrm>
          <a:prstGeom prst="rect">
            <a:avLst/>
          </a:prstGeom>
        </p:spPr>
      </p:pic>
    </p:spTree>
    <p:extLst>
      <p:ext uri="{BB962C8B-B14F-4D97-AF65-F5344CB8AC3E}">
        <p14:creationId xmlns:p14="http://schemas.microsoft.com/office/powerpoint/2010/main" val="860785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54519-64C9-1646-9A9D-FD6EC1C73036}"/>
              </a:ext>
            </a:extLst>
          </p:cNvPr>
          <p:cNvSpPr>
            <a:spLocks noGrp="1"/>
          </p:cNvSpPr>
          <p:nvPr>
            <p:ph type="title"/>
          </p:nvPr>
        </p:nvSpPr>
        <p:spPr/>
        <p:txBody>
          <a:bodyPr/>
          <a:lstStyle/>
          <a:p>
            <a:r>
              <a:rPr lang="en-US" dirty="0"/>
              <a:t>Confused?? Good…ask questions!</a:t>
            </a:r>
          </a:p>
        </p:txBody>
      </p:sp>
      <p:pic>
        <p:nvPicPr>
          <p:cNvPr id="4" name="Picture 3">
            <a:extLst>
              <a:ext uri="{FF2B5EF4-FFF2-40B4-BE49-F238E27FC236}">
                <a16:creationId xmlns:a16="http://schemas.microsoft.com/office/drawing/2014/main" id="{0903823F-7764-B348-9E8D-5C383CB5761C}"/>
              </a:ext>
            </a:extLst>
          </p:cNvPr>
          <p:cNvPicPr>
            <a:picLocks noChangeAspect="1"/>
          </p:cNvPicPr>
          <p:nvPr/>
        </p:nvPicPr>
        <p:blipFill>
          <a:blip r:embed="rId2"/>
          <a:stretch>
            <a:fillRect/>
          </a:stretch>
        </p:blipFill>
        <p:spPr>
          <a:xfrm>
            <a:off x="3583460" y="1890876"/>
            <a:ext cx="5240809" cy="4710094"/>
          </a:xfrm>
          <a:prstGeom prst="rect">
            <a:avLst/>
          </a:prstGeom>
        </p:spPr>
      </p:pic>
    </p:spTree>
    <p:extLst>
      <p:ext uri="{BB962C8B-B14F-4D97-AF65-F5344CB8AC3E}">
        <p14:creationId xmlns:p14="http://schemas.microsoft.com/office/powerpoint/2010/main" val="188322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82A6-F65A-B947-8738-9F38D769940B}"/>
              </a:ext>
            </a:extLst>
          </p:cNvPr>
          <p:cNvSpPr>
            <a:spLocks noGrp="1"/>
          </p:cNvSpPr>
          <p:nvPr>
            <p:ph type="title"/>
          </p:nvPr>
        </p:nvSpPr>
        <p:spPr/>
        <p:txBody>
          <a:bodyPr/>
          <a:lstStyle/>
          <a:p>
            <a:r>
              <a:rPr lang="en-US" dirty="0"/>
              <a:t>Development environments</a:t>
            </a:r>
          </a:p>
        </p:txBody>
      </p:sp>
      <p:sp>
        <p:nvSpPr>
          <p:cNvPr id="3" name="Content Placeholder 2">
            <a:extLst>
              <a:ext uri="{FF2B5EF4-FFF2-40B4-BE49-F238E27FC236}">
                <a16:creationId xmlns:a16="http://schemas.microsoft.com/office/drawing/2014/main" id="{7C0FD72E-7C70-AA42-87BF-4DCF2B4790CC}"/>
              </a:ext>
            </a:extLst>
          </p:cNvPr>
          <p:cNvSpPr>
            <a:spLocks noGrp="1"/>
          </p:cNvSpPr>
          <p:nvPr>
            <p:ph idx="1"/>
          </p:nvPr>
        </p:nvSpPr>
        <p:spPr/>
        <p:txBody>
          <a:bodyPr>
            <a:normAutofit lnSpcReduction="10000"/>
          </a:bodyPr>
          <a:lstStyle/>
          <a:p>
            <a:r>
              <a:rPr lang="en-US" sz="2000" dirty="0"/>
              <a:t>So the idea behind these development environments in our workflow is to make it as easy as possible for our developers to create an accurate code base to work on our production server. </a:t>
            </a:r>
          </a:p>
          <a:p>
            <a:r>
              <a:rPr lang="en-US" sz="2000" dirty="0"/>
              <a:t>With an accurate snap shot of what our production server looks like AND a remote host we can easily create a development environment that allows us to develop an application and get an exact look at how it will behave upon deployment. </a:t>
            </a:r>
          </a:p>
          <a:p>
            <a:r>
              <a:rPr lang="en-US" sz="2000" dirty="0"/>
              <a:t>This is the </a:t>
            </a:r>
            <a:r>
              <a:rPr lang="en-US" sz="2000" b="1" dirty="0"/>
              <a:t>isolation</a:t>
            </a:r>
            <a:r>
              <a:rPr lang="en-US" sz="2000" dirty="0"/>
              <a:t> characteristic: the development environment must not, in any way shape or form, be influenced by or have anything to do with the underlying </a:t>
            </a:r>
            <a:r>
              <a:rPr lang="en-US" sz="2000" b="1" dirty="0"/>
              <a:t>host</a:t>
            </a:r>
            <a:r>
              <a:rPr lang="en-US" sz="2000" dirty="0"/>
              <a:t> environment. For obvious reasons- if the host environment interferes in any way with the virtual development environment then we might have issues upon deployment to production.</a:t>
            </a:r>
          </a:p>
          <a:p>
            <a:r>
              <a:rPr lang="en-US" sz="2000" dirty="0"/>
              <a:t>So for the next few slides we’ll get a brief overview of how Vagrant isolates itself from the underlying host environment.</a:t>
            </a:r>
          </a:p>
        </p:txBody>
      </p:sp>
      <p:pic>
        <p:nvPicPr>
          <p:cNvPr id="4" name="Picture 3">
            <a:extLst>
              <a:ext uri="{FF2B5EF4-FFF2-40B4-BE49-F238E27FC236}">
                <a16:creationId xmlns:a16="http://schemas.microsoft.com/office/drawing/2014/main" id="{B22840CE-A907-284C-9E23-9138CD9073E5}"/>
              </a:ext>
            </a:extLst>
          </p:cNvPr>
          <p:cNvPicPr>
            <a:picLocks noChangeAspect="1"/>
          </p:cNvPicPr>
          <p:nvPr/>
        </p:nvPicPr>
        <p:blipFill>
          <a:blip r:embed="rId2"/>
          <a:stretch>
            <a:fillRect/>
          </a:stretch>
        </p:blipFill>
        <p:spPr>
          <a:xfrm>
            <a:off x="7359662" y="702156"/>
            <a:ext cx="2564083" cy="1489281"/>
          </a:xfrm>
          <a:prstGeom prst="rect">
            <a:avLst/>
          </a:prstGeom>
        </p:spPr>
      </p:pic>
    </p:spTree>
    <p:extLst>
      <p:ext uri="{BB962C8B-B14F-4D97-AF65-F5344CB8AC3E}">
        <p14:creationId xmlns:p14="http://schemas.microsoft.com/office/powerpoint/2010/main" val="191485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A052-1625-5642-90EC-CA76A4C2309B}"/>
              </a:ext>
            </a:extLst>
          </p:cNvPr>
          <p:cNvSpPr>
            <a:spLocks noGrp="1"/>
          </p:cNvSpPr>
          <p:nvPr>
            <p:ph type="title"/>
          </p:nvPr>
        </p:nvSpPr>
        <p:spPr>
          <a:xfrm>
            <a:off x="581191" y="725212"/>
            <a:ext cx="11029616" cy="450959"/>
          </a:xfrm>
        </p:spPr>
        <p:txBody>
          <a:bodyPr>
            <a:normAutofit fontScale="90000"/>
          </a:bodyPr>
          <a:lstStyle/>
          <a:p>
            <a:r>
              <a:rPr lang="en-US" dirty="0"/>
              <a:t>Isolating vagrant images</a:t>
            </a:r>
          </a:p>
        </p:txBody>
      </p:sp>
      <p:sp>
        <p:nvSpPr>
          <p:cNvPr id="3" name="Content Placeholder 2">
            <a:extLst>
              <a:ext uri="{FF2B5EF4-FFF2-40B4-BE49-F238E27FC236}">
                <a16:creationId xmlns:a16="http://schemas.microsoft.com/office/drawing/2014/main" id="{99D3DBDB-60B0-4748-9319-C0CDCE8E7896}"/>
              </a:ext>
            </a:extLst>
          </p:cNvPr>
          <p:cNvSpPr>
            <a:spLocks noGrp="1"/>
          </p:cNvSpPr>
          <p:nvPr>
            <p:ph idx="1"/>
          </p:nvPr>
        </p:nvSpPr>
        <p:spPr>
          <a:xfrm>
            <a:off x="136635" y="1258297"/>
            <a:ext cx="11474172" cy="5478833"/>
          </a:xfrm>
        </p:spPr>
        <p:txBody>
          <a:bodyPr>
            <a:normAutofit/>
          </a:bodyPr>
          <a:lstStyle/>
          <a:p>
            <a:r>
              <a:rPr lang="en-US" sz="2400" b="1" dirty="0"/>
              <a:t>Virtual Machines start at BARE METAL</a:t>
            </a:r>
          </a:p>
          <a:p>
            <a:pPr lvl="1"/>
            <a:r>
              <a:rPr lang="en-US" sz="2000" dirty="0"/>
              <a:t>So let’s start at the base of our host machine, call it the “bare metal” layer of our operating system; the physical hardware that makes your computer a, well…computer.  These are the circuits, wires, electricity, and Skynet AI that make up your computer.  Fundamentally this is the same stuff that exists on a MAC, a PC, or a LINUX desktop</a:t>
            </a:r>
          </a:p>
          <a:p>
            <a:pPr lvl="1"/>
            <a:r>
              <a:rPr lang="en-US" sz="2000" dirty="0"/>
              <a:t>Next up we have the HOST Operating system which uses the wires, capacitors, electricity, </a:t>
            </a:r>
            <a:r>
              <a:rPr lang="en-US" sz="2000" dirty="0" err="1"/>
              <a:t>etc</a:t>
            </a:r>
            <a:r>
              <a:rPr lang="en-US" sz="2000" dirty="0"/>
              <a:t> to run the operating system of the computer.  This is why we have </a:t>
            </a:r>
            <a:r>
              <a:rPr lang="en-US" sz="2000" b="1" i="1" dirty="0"/>
              <a:t>windows</a:t>
            </a:r>
            <a:r>
              <a:rPr lang="en-US" sz="2000" dirty="0"/>
              <a:t> machines and </a:t>
            </a:r>
            <a:r>
              <a:rPr lang="en-US" sz="2000" b="1" i="1" dirty="0"/>
              <a:t>MAC</a:t>
            </a:r>
            <a:r>
              <a:rPr lang="en-US" sz="2000" dirty="0"/>
              <a:t> machines.</a:t>
            </a:r>
          </a:p>
          <a:p>
            <a:pPr lvl="1"/>
            <a:r>
              <a:rPr lang="en-US" sz="2000" dirty="0"/>
              <a:t>Next up let’s add another layer of software to this- a </a:t>
            </a:r>
            <a:r>
              <a:rPr lang="en-US" sz="2000" i="1" dirty="0"/>
              <a:t>virtualization layer</a:t>
            </a:r>
            <a:r>
              <a:rPr lang="en-US" sz="2000" dirty="0"/>
              <a:t> that we’ll call the </a:t>
            </a:r>
            <a:r>
              <a:rPr lang="en-US" sz="2000" b="1" dirty="0"/>
              <a:t>Hypervisor. </a:t>
            </a:r>
            <a:r>
              <a:rPr lang="en-US" sz="2000" dirty="0"/>
              <a:t>What the hypervisor is doing is using resources from the bare metal computer to run a</a:t>
            </a:r>
            <a:r>
              <a:rPr lang="en-US" sz="2000" i="1" dirty="0"/>
              <a:t> virtual</a:t>
            </a:r>
            <a:r>
              <a:rPr lang="en-US" sz="2000" dirty="0"/>
              <a:t> operating system– so you can have a windows machine OS using MAC components to run on a MAC.</a:t>
            </a:r>
          </a:p>
          <a:p>
            <a:pPr lvl="1"/>
            <a:r>
              <a:rPr lang="en-US" sz="2000" dirty="0"/>
              <a:t> With Vagrant </a:t>
            </a:r>
            <a:r>
              <a:rPr lang="en-US" sz="2000" i="1" dirty="0"/>
              <a:t>what is happening is we are using this Hypervisor to create a new OS on our HOST machine</a:t>
            </a:r>
            <a:r>
              <a:rPr lang="en-US" sz="2000" dirty="0"/>
              <a:t>. This allows us almost </a:t>
            </a:r>
            <a:r>
              <a:rPr lang="en-US" sz="2000" b="1" dirty="0"/>
              <a:t>complete</a:t>
            </a:r>
            <a:r>
              <a:rPr lang="en-US" sz="2000" dirty="0"/>
              <a:t> </a:t>
            </a:r>
            <a:r>
              <a:rPr lang="en-US" sz="2000" b="1" dirty="0"/>
              <a:t>isolation</a:t>
            </a:r>
            <a:r>
              <a:rPr lang="en-US" sz="2000" dirty="0"/>
              <a:t> from the underlying Operating System on the HOST. Basically think of it as a virtualization layer that is bypassing the host operating system and using the components (capacitors, wires, </a:t>
            </a:r>
            <a:r>
              <a:rPr lang="en-US" sz="2000" dirty="0" err="1"/>
              <a:t>etc</a:t>
            </a:r>
            <a:r>
              <a:rPr lang="en-US" sz="2000" dirty="0"/>
              <a:t>) of the underlying computer to build it’s own OS</a:t>
            </a:r>
          </a:p>
        </p:txBody>
      </p:sp>
    </p:spTree>
    <p:extLst>
      <p:ext uri="{BB962C8B-B14F-4D97-AF65-F5344CB8AC3E}">
        <p14:creationId xmlns:p14="http://schemas.microsoft.com/office/powerpoint/2010/main" val="3428239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F81E-7CDB-504D-8792-9D3267420239}"/>
              </a:ext>
            </a:extLst>
          </p:cNvPr>
          <p:cNvSpPr>
            <a:spLocks noGrp="1"/>
          </p:cNvSpPr>
          <p:nvPr>
            <p:ph type="title"/>
          </p:nvPr>
        </p:nvSpPr>
        <p:spPr/>
        <p:txBody>
          <a:bodyPr/>
          <a:lstStyle/>
          <a:p>
            <a:r>
              <a:rPr lang="en-US" dirty="0"/>
              <a:t>Virtual machine images</a:t>
            </a:r>
          </a:p>
        </p:txBody>
      </p:sp>
      <p:pic>
        <p:nvPicPr>
          <p:cNvPr id="4" name="Picture 3">
            <a:extLst>
              <a:ext uri="{FF2B5EF4-FFF2-40B4-BE49-F238E27FC236}">
                <a16:creationId xmlns:a16="http://schemas.microsoft.com/office/drawing/2014/main" id="{0D2B4960-CCDD-0E4B-A28A-CA26470F76AD}"/>
              </a:ext>
            </a:extLst>
          </p:cNvPr>
          <p:cNvPicPr>
            <a:picLocks noChangeAspect="1"/>
          </p:cNvPicPr>
          <p:nvPr/>
        </p:nvPicPr>
        <p:blipFill>
          <a:blip r:embed="rId2"/>
          <a:stretch>
            <a:fillRect/>
          </a:stretch>
        </p:blipFill>
        <p:spPr>
          <a:xfrm>
            <a:off x="3377821" y="2345844"/>
            <a:ext cx="4013200" cy="3810000"/>
          </a:xfrm>
          <a:prstGeom prst="rect">
            <a:avLst/>
          </a:prstGeom>
        </p:spPr>
      </p:pic>
    </p:spTree>
    <p:extLst>
      <p:ext uri="{BB962C8B-B14F-4D97-AF65-F5344CB8AC3E}">
        <p14:creationId xmlns:p14="http://schemas.microsoft.com/office/powerpoint/2010/main" val="138325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8F70-892E-CD4A-A869-3A91C4825A6D}"/>
              </a:ext>
            </a:extLst>
          </p:cNvPr>
          <p:cNvSpPr>
            <a:spLocks noGrp="1"/>
          </p:cNvSpPr>
          <p:nvPr>
            <p:ph type="title"/>
          </p:nvPr>
        </p:nvSpPr>
        <p:spPr/>
        <p:txBody>
          <a:bodyPr/>
          <a:lstStyle/>
          <a:p>
            <a:r>
              <a:rPr lang="en-US" dirty="0"/>
              <a:t>Virtual machine advantages</a:t>
            </a:r>
          </a:p>
        </p:txBody>
      </p:sp>
      <p:sp>
        <p:nvSpPr>
          <p:cNvPr id="3" name="Content Placeholder 2">
            <a:extLst>
              <a:ext uri="{FF2B5EF4-FFF2-40B4-BE49-F238E27FC236}">
                <a16:creationId xmlns:a16="http://schemas.microsoft.com/office/drawing/2014/main" id="{D2AC3EC2-D8A1-1640-A074-FB3D8D46EC72}"/>
              </a:ext>
            </a:extLst>
          </p:cNvPr>
          <p:cNvSpPr>
            <a:spLocks noGrp="1"/>
          </p:cNvSpPr>
          <p:nvPr>
            <p:ph idx="1"/>
          </p:nvPr>
        </p:nvSpPr>
        <p:spPr/>
        <p:txBody>
          <a:bodyPr/>
          <a:lstStyle/>
          <a:p>
            <a:r>
              <a:rPr lang="en-US" sz="2800" dirty="0"/>
              <a:t>Multiple operating systems can run on the same machine</a:t>
            </a:r>
          </a:p>
          <a:p>
            <a:r>
              <a:rPr lang="en-US" sz="2800" dirty="0"/>
              <a:t>Maintenance and Recovery were easy in case of failure conditions</a:t>
            </a:r>
          </a:p>
          <a:p>
            <a:r>
              <a:rPr lang="en-US" sz="2800" dirty="0"/>
              <a:t>Total cost of ownership was also less due to the reduced need for infrastructure</a:t>
            </a:r>
          </a:p>
          <a:p>
            <a:endParaRPr lang="en-US" dirty="0"/>
          </a:p>
        </p:txBody>
      </p:sp>
    </p:spTree>
    <p:extLst>
      <p:ext uri="{BB962C8B-B14F-4D97-AF65-F5344CB8AC3E}">
        <p14:creationId xmlns:p14="http://schemas.microsoft.com/office/powerpoint/2010/main" val="26401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45EF-A6BC-574C-8469-B7C7420490A2}"/>
              </a:ext>
            </a:extLst>
          </p:cNvPr>
          <p:cNvSpPr>
            <a:spLocks noGrp="1"/>
          </p:cNvSpPr>
          <p:nvPr>
            <p:ph type="title"/>
          </p:nvPr>
        </p:nvSpPr>
        <p:spPr/>
        <p:txBody>
          <a:bodyPr/>
          <a:lstStyle/>
          <a:p>
            <a:r>
              <a:rPr lang="en-US" dirty="0"/>
              <a:t>Virtual machine disadvantages</a:t>
            </a:r>
          </a:p>
        </p:txBody>
      </p:sp>
      <p:sp>
        <p:nvSpPr>
          <p:cNvPr id="3" name="Content Placeholder 2">
            <a:extLst>
              <a:ext uri="{FF2B5EF4-FFF2-40B4-BE49-F238E27FC236}">
                <a16:creationId xmlns:a16="http://schemas.microsoft.com/office/drawing/2014/main" id="{10FEB754-B37B-3045-966F-BD104AA98422}"/>
              </a:ext>
            </a:extLst>
          </p:cNvPr>
          <p:cNvSpPr>
            <a:spLocks noGrp="1"/>
          </p:cNvSpPr>
          <p:nvPr>
            <p:ph idx="1"/>
          </p:nvPr>
        </p:nvSpPr>
        <p:spPr/>
        <p:txBody>
          <a:bodyPr/>
          <a:lstStyle/>
          <a:p>
            <a:r>
              <a:rPr lang="en-US" sz="2800" dirty="0"/>
              <a:t>Running multiple Virtual Machines leads to unstable performance</a:t>
            </a:r>
          </a:p>
          <a:p>
            <a:r>
              <a:rPr lang="en-US" sz="2800" dirty="0"/>
              <a:t>Hypervisors are not as efficient as the host operating system</a:t>
            </a:r>
          </a:p>
          <a:p>
            <a:r>
              <a:rPr lang="en-US" sz="2800" dirty="0"/>
              <a:t>Boot up process is long and takes time</a:t>
            </a:r>
          </a:p>
          <a:p>
            <a:endParaRPr lang="en-US" dirty="0"/>
          </a:p>
        </p:txBody>
      </p:sp>
    </p:spTree>
    <p:extLst>
      <p:ext uri="{BB962C8B-B14F-4D97-AF65-F5344CB8AC3E}">
        <p14:creationId xmlns:p14="http://schemas.microsoft.com/office/powerpoint/2010/main" val="3877802536"/>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541"/>
      </a:dk2>
      <a:lt2>
        <a:srgbClr val="E2E3E8"/>
      </a:lt2>
      <a:accent1>
        <a:srgbClr val="B79E2C"/>
      </a:accent1>
      <a:accent2>
        <a:srgbClr val="C96623"/>
      </a:accent2>
      <a:accent3>
        <a:srgbClr val="DB3538"/>
      </a:accent3>
      <a:accent4>
        <a:srgbClr val="C9236B"/>
      </a:accent4>
      <a:accent5>
        <a:srgbClr val="DB35C2"/>
      </a:accent5>
      <a:accent6>
        <a:srgbClr val="9D23C9"/>
      </a:accent6>
      <a:hlink>
        <a:srgbClr val="BF3F96"/>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{C81443E9-0A42-3642-917D-4156670BD04C}tf10001121</Template>
  <TotalTime>12175</TotalTime>
  <Words>3077</Words>
  <Application>Microsoft Macintosh PowerPoint</Application>
  <PresentationFormat>Widescreen</PresentationFormat>
  <Paragraphs>167</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American Typewriter</vt:lpstr>
      <vt:lpstr>Calibri</vt:lpstr>
      <vt:lpstr>Gill Sans MT</vt:lpstr>
      <vt:lpstr>Wingdings 2</vt:lpstr>
      <vt:lpstr>DividendVTI</vt:lpstr>
      <vt:lpstr>Accelebrate Vagrant and Docker</vt:lpstr>
      <vt:lpstr>About the instructor</vt:lpstr>
      <vt:lpstr>Vagrant vs containers</vt:lpstr>
      <vt:lpstr>A word on development environments</vt:lpstr>
      <vt:lpstr>Development environments</vt:lpstr>
      <vt:lpstr>Isolating vagrant images</vt:lpstr>
      <vt:lpstr>Virtual machine images</vt:lpstr>
      <vt:lpstr>Virtual machine advantages</vt:lpstr>
      <vt:lpstr>Virtual machine disadvantages</vt:lpstr>
      <vt:lpstr>Containerization (what we do with docker)</vt:lpstr>
      <vt:lpstr>Containerization</vt:lpstr>
      <vt:lpstr>Containerization</vt:lpstr>
      <vt:lpstr>Containerization</vt:lpstr>
      <vt:lpstr>Containerization Advantages</vt:lpstr>
      <vt:lpstr>Containerization DisAdvantages</vt:lpstr>
      <vt:lpstr>INTRO TO VAGRANT</vt:lpstr>
      <vt:lpstr>Intro to Vagrant</vt:lpstr>
      <vt:lpstr>Intro to vagrant (continued)</vt:lpstr>
      <vt:lpstr>Vagrant</vt:lpstr>
      <vt:lpstr>Vagrant introduction</vt:lpstr>
      <vt:lpstr>PowerPoint Presentation</vt:lpstr>
      <vt:lpstr>Vagrant intro</vt:lpstr>
      <vt:lpstr>INFRASTRUCTURE AS CODE</vt:lpstr>
      <vt:lpstr>Infrastructure as code</vt:lpstr>
      <vt:lpstr>Infrastructure as code</vt:lpstr>
      <vt:lpstr>Infrastructure of code</vt:lpstr>
      <vt:lpstr>Infrastructure as code</vt:lpstr>
      <vt:lpstr>SO HOW DOES VAGRANT FIT IN TO ALL OF THIS?</vt:lpstr>
      <vt:lpstr>Other Vagrant advantages</vt:lpstr>
      <vt:lpstr>Vagrant in the development cycle</vt:lpstr>
      <vt:lpstr>Vagrant and development environments</vt:lpstr>
      <vt:lpstr>So what are the two primary things we are looking for in a development environment?</vt:lpstr>
      <vt:lpstr>Let’s talk REPEATABILITY</vt:lpstr>
      <vt:lpstr>Repeatability</vt:lpstr>
      <vt:lpstr>Vagrant and repeatability</vt:lpstr>
      <vt:lpstr>Vagrant conclusions</vt:lpstr>
      <vt:lpstr>Vagrant and your overall system</vt:lpstr>
      <vt:lpstr>Vagrant and your system</vt:lpstr>
      <vt:lpstr>Advantages of vagrant</vt:lpstr>
      <vt:lpstr>Confused?? Good…ask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Accelebrate Vagrant and Docker</dc:title>
  <dc:creator>Pombeiro, Fernando</dc:creator>
  <cp:lastModifiedBy>Pombeiro, Fernando</cp:lastModifiedBy>
  <cp:revision>51</cp:revision>
  <dcterms:created xsi:type="dcterms:W3CDTF">2019-08-17T13:47:19Z</dcterms:created>
  <dcterms:modified xsi:type="dcterms:W3CDTF">2019-09-15T11:01:53Z</dcterms:modified>
</cp:coreProperties>
</file>